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23"/>
  </p:notesMasterIdLst>
  <p:handoutMasterIdLst>
    <p:handoutMasterId r:id="rId24"/>
  </p:handoutMasterIdLst>
  <p:sldIdLst>
    <p:sldId id="317" r:id="rId5"/>
    <p:sldId id="399" r:id="rId6"/>
    <p:sldId id="402" r:id="rId7"/>
    <p:sldId id="403" r:id="rId8"/>
    <p:sldId id="392" r:id="rId9"/>
    <p:sldId id="404" r:id="rId10"/>
    <p:sldId id="406" r:id="rId11"/>
    <p:sldId id="408" r:id="rId12"/>
    <p:sldId id="407" r:id="rId13"/>
    <p:sldId id="400" r:id="rId14"/>
    <p:sldId id="410" r:id="rId15"/>
    <p:sldId id="411" r:id="rId16"/>
    <p:sldId id="412" r:id="rId17"/>
    <p:sldId id="413" r:id="rId18"/>
    <p:sldId id="414" r:id="rId19"/>
    <p:sldId id="415" r:id="rId20"/>
    <p:sldId id="416" r:id="rId21"/>
    <p:sldId id="418" r:id="rId22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04040"/>
    <a:srgbClr val="7B7B7B"/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772" autoAdjust="0"/>
  </p:normalViewPr>
  <p:slideViewPr>
    <p:cSldViewPr snapToGrid="0">
      <p:cViewPr varScale="1">
        <p:scale>
          <a:sx n="103" d="100"/>
          <a:sy n="103" d="100"/>
        </p:scale>
        <p:origin x="774" y="10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147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B2E815-0D19-41DC-B01B-4D608769620A}" type="doc">
      <dgm:prSet loTypeId="urn:microsoft.com/office/officeart/2016/7/layout/RoundedRectangleTimeline" loCatId="other" qsTypeId="urn:microsoft.com/office/officeart/2005/8/quickstyle/simple1" qsCatId="simple" csTypeId="urn:microsoft.com/office/officeart/2005/8/colors/colorful5" csCatId="colorful" phldr="1"/>
      <dgm:spPr/>
      <dgm:t>
        <a:bodyPr rtlCol="0"/>
        <a:lstStyle/>
        <a:p>
          <a:pPr rtl="0"/>
          <a:endParaRPr lang="it-IT"/>
        </a:p>
      </dgm:t>
    </dgm:pt>
    <dgm:pt modelId="{4259F840-24E7-476F-9F30-482E46395856}">
      <dgm:prSet phldrT="[Text]" custT="1"/>
      <dgm:spPr/>
      <dgm:t>
        <a:bodyPr rtlCol="0"/>
        <a:lstStyle/>
        <a:p>
          <a:pPr rtl="0"/>
          <a:r>
            <a:rPr lang="en-US" sz="1600" noProof="0" dirty="0">
              <a:solidFill>
                <a:schemeClr val="tx1"/>
              </a:solidFill>
              <a:latin typeface="+mn-lt"/>
            </a:rPr>
            <a:t>Data Preparation</a:t>
          </a:r>
        </a:p>
      </dgm:t>
    </dgm:pt>
    <dgm:pt modelId="{FCE8068D-7E50-4749-A8D0-ADEDAC5637B3}" type="parTrans" cxnId="{42EE41D1-3C16-4937-BB38-B076896C09A0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DCC444A4-F20A-48F5-A61E-47BFFF185A57}" type="sibTrans" cxnId="{42EE41D1-3C16-4937-BB38-B076896C09A0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B54C8F6C-BE1E-4EAB-B7A0-48DE01FFAA36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n-US" sz="1800" noProof="0" dirty="0">
              <a:solidFill>
                <a:schemeClr val="bg1">
                  <a:lumMod val="85000"/>
                  <a:lumOff val="15000"/>
                </a:schemeClr>
              </a:solidFill>
              <a:latin typeface="+mn-lt"/>
            </a:rPr>
            <a:t>Preparation of the </a:t>
          </a:r>
          <a:r>
            <a:rPr lang="en-US" sz="1800" noProof="0" dirty="0" err="1">
              <a:solidFill>
                <a:schemeClr val="bg1">
                  <a:lumMod val="85000"/>
                  <a:lumOff val="15000"/>
                </a:schemeClr>
              </a:solidFill>
              <a:latin typeface="+mn-lt"/>
            </a:rPr>
            <a:t>DataFrames</a:t>
          </a:r>
          <a:r>
            <a:rPr lang="en-US" sz="1800" noProof="0" dirty="0">
              <a:solidFill>
                <a:schemeClr val="bg1">
                  <a:lumMod val="85000"/>
                  <a:lumOff val="15000"/>
                </a:schemeClr>
              </a:solidFill>
              <a:latin typeface="+mn-lt"/>
            </a:rPr>
            <a:t> containing the information on the classes to which the images belong.</a:t>
          </a:r>
        </a:p>
      </dgm:t>
    </dgm:pt>
    <dgm:pt modelId="{8DE7CD45-B7C0-432E-B819-6A7D97E31315}" type="parTrans" cxnId="{770CA1CC-3DDD-451E-AE83-A71CA570260C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C33B8BEF-A818-4A2F-A99A-E2B29895E184}" type="sibTrans" cxnId="{770CA1CC-3DDD-451E-AE83-A71CA570260C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E4033A39-DCC4-4038-9562-AEDDBBB37A99}">
      <dgm:prSet phldrT="[Text]" custT="1"/>
      <dgm:spPr/>
      <dgm:t>
        <a:bodyPr rtlCol="0"/>
        <a:lstStyle/>
        <a:p>
          <a:pPr rtl="0"/>
          <a:r>
            <a:rPr lang="en-US" sz="1600" noProof="0" dirty="0">
              <a:solidFill>
                <a:schemeClr val="tx1"/>
              </a:solidFill>
              <a:latin typeface="+mn-lt"/>
            </a:rPr>
            <a:t>Data Augmentation</a:t>
          </a:r>
        </a:p>
      </dgm:t>
    </dgm:pt>
    <dgm:pt modelId="{048EEAE6-78BA-4B00-B7BB-9C22DBB1E8F4}" type="parTrans" cxnId="{32EF2862-2950-4DF8-BEA8-CD19460CCA31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80AB0E5B-0C58-465D-A545-5B21133D2849}" type="sibTrans" cxnId="{32EF2862-2950-4DF8-BEA8-CD19460CCA31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A4C0B4E4-70AD-4901-9E3F-7EA25DD6DAA1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n-US" sz="1800" noProof="0" dirty="0">
              <a:solidFill>
                <a:schemeClr val="bg1">
                  <a:lumMod val="85000"/>
                  <a:lumOff val="15000"/>
                </a:schemeClr>
              </a:solidFill>
              <a:latin typeface="+mn-lt"/>
            </a:rPr>
            <a:t>Creation of generators of new images obtained by modifying the already existing ones, to obtain a larger set of images.</a:t>
          </a:r>
        </a:p>
      </dgm:t>
    </dgm:pt>
    <dgm:pt modelId="{701D9033-BAD3-4299-933F-A47AFDC2ECD0}" type="parTrans" cxnId="{5E74CB62-E52E-4CEE-8AA1-9812BFC0D67E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657DB10D-2517-48AA-B970-6D815DBD4123}" type="sibTrans" cxnId="{5E74CB62-E52E-4CEE-8AA1-9812BFC0D67E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87BF7896-20EA-4E8F-B6F4-A34EC5C9CB50}">
      <dgm:prSet phldrT="[Text]" custT="1"/>
      <dgm:spPr/>
      <dgm:t>
        <a:bodyPr rtlCol="0"/>
        <a:lstStyle/>
        <a:p>
          <a:pPr rtl="0"/>
          <a:r>
            <a:rPr lang="en-US" sz="1600" noProof="0" dirty="0">
              <a:solidFill>
                <a:schemeClr val="tx1"/>
              </a:solidFill>
              <a:latin typeface="+mn-lt"/>
            </a:rPr>
            <a:t>CNN Model </a:t>
          </a:r>
        </a:p>
      </dgm:t>
    </dgm:pt>
    <dgm:pt modelId="{05E47BA5-F724-4AEE-9B5B-401F18E028E6}" type="parTrans" cxnId="{92330C11-C197-4512-BDA4-8D8A69AF7D1C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D63CE73E-35DE-48C3-8753-7648BC953C0D}" type="sibTrans" cxnId="{92330C11-C197-4512-BDA4-8D8A69AF7D1C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43CBB0A2-9D75-4264-8A30-3E8974B40658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n-US" sz="1800" noProof="0" dirty="0">
              <a:solidFill>
                <a:schemeClr val="bg1">
                  <a:lumMod val="85000"/>
                  <a:lumOff val="15000"/>
                </a:schemeClr>
              </a:solidFill>
            </a:rPr>
            <a:t>Creation of the model with Convolutional Neural Networks with respective training and evaluation phases on the test images.</a:t>
          </a:r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F806E590-5F8E-48A1-96AC-9E738290D2ED}" type="parTrans" cxnId="{4D2DF581-8128-4440-9E51-29109DC6ED52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20F77EFB-335C-4BC3-AD95-8421EDF343E6}" type="sibTrans" cxnId="{4D2DF581-8128-4440-9E51-29109DC6ED52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3DE6FF16-CA4D-4D34-ABEB-8BE6A40B5E52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n-US" sz="1600" noProof="0" dirty="0">
              <a:solidFill>
                <a:schemeClr val="tx1"/>
              </a:solidFill>
              <a:latin typeface="+mn-lt"/>
            </a:rPr>
            <a:t>Transfer Learning </a:t>
          </a:r>
        </a:p>
      </dgm:t>
    </dgm:pt>
    <dgm:pt modelId="{DA9CCCCB-8206-4757-82C8-F885E9D238B5}" type="parTrans" cxnId="{636DE8C5-F706-4BA5-855F-85FD2239E2BE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986162A7-6F89-4679-B40E-33A17DA21B73}" type="sibTrans" cxnId="{636DE8C5-F706-4BA5-855F-85FD2239E2BE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AC76BE15-3E8A-498B-91BD-CF772C26B6F1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n-US" sz="1600" noProof="0" dirty="0">
              <a:solidFill>
                <a:schemeClr val="tx1"/>
              </a:solidFill>
            </a:rPr>
            <a:t>Test with Noise</a:t>
          </a:r>
          <a:endParaRPr lang="en-US" sz="1600" noProof="0" dirty="0">
            <a:solidFill>
              <a:schemeClr val="tx1"/>
            </a:solidFill>
            <a:latin typeface="+mn-lt"/>
          </a:endParaRPr>
        </a:p>
      </dgm:t>
    </dgm:pt>
    <dgm:pt modelId="{00CCB400-064A-4EF5-9806-9534D9AC69AD}" type="parTrans" cxnId="{140A4778-8248-44DE-B78A-23C578A77D7E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662A3D6E-7238-444F-BC0B-C7A4321261DB}" type="sibTrans" cxnId="{140A4778-8248-44DE-B78A-23C578A77D7E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73820394-2159-4075-9E6F-217263B07F8B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n-US" sz="1800" dirty="0">
              <a:solidFill>
                <a:schemeClr val="bg1">
                  <a:lumMod val="85000"/>
                  <a:lumOff val="15000"/>
                </a:schemeClr>
              </a:solidFill>
            </a:rPr>
            <a:t>Introduction of noise on test images to test the robustness of the Transfer Learning model.</a:t>
          </a:r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A861A835-3A0D-4B09-8870-87D7FDC7B27F}" type="parTrans" cxnId="{19CF03A0-47BE-4ABD-A62C-A27E16D6C5A3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D383A36B-470D-499F-AE13-85A6B2495524}" type="sibTrans" cxnId="{19CF03A0-47BE-4ABD-A62C-A27E16D6C5A3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C032D242-8D23-4EEC-A10A-7B0691E5A409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n-US" sz="1800" noProof="0" dirty="0">
              <a:solidFill>
                <a:schemeClr val="bg1">
                  <a:lumMod val="85000"/>
                  <a:lumOff val="15000"/>
                </a:schemeClr>
              </a:solidFill>
            </a:rPr>
            <a:t>Use of the Transfer Learning technique by exploiting an already existing model, with respective training and evaluation phases on the test images.</a:t>
          </a:r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gm:t>
    </dgm:pt>
    <dgm:pt modelId="{167DA838-BF1F-42A4-81E8-806F40795A14}" type="parTrans" cxnId="{D9403C73-FB83-47D6-85AE-067D49ED63F2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7EFA60CA-572D-434D-B452-A4ACBAEB4D2C}" type="sibTrans" cxnId="{D9403C73-FB83-47D6-85AE-067D49ED63F2}">
      <dgm:prSet/>
      <dgm:spPr/>
      <dgm:t>
        <a:bodyPr rtlCol="0"/>
        <a:lstStyle/>
        <a:p>
          <a:pPr rtl="0"/>
          <a:endParaRPr lang="en-US" sz="1800" noProof="0" dirty="0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27297F66-ED7D-48B1-B9F3-5CB09BE70227}">
      <dgm:prSet custT="1"/>
      <dgm:spPr/>
      <dgm:t>
        <a:bodyPr/>
        <a:lstStyle/>
        <a:p>
          <a:r>
            <a:rPr lang="en-US" sz="1600" noProof="0" dirty="0">
              <a:solidFill>
                <a:schemeClr val="tx1"/>
              </a:solidFill>
            </a:rPr>
            <a:t>Test with Noise</a:t>
          </a:r>
        </a:p>
      </dgm:t>
    </dgm:pt>
    <dgm:pt modelId="{BDF36E01-996B-4559-B1CD-935C447D8A00}" type="parTrans" cxnId="{BBBAD25D-60D5-499F-B70D-429264F4CB08}">
      <dgm:prSet/>
      <dgm:spPr/>
      <dgm:t>
        <a:bodyPr/>
        <a:lstStyle/>
        <a:p>
          <a:endParaRPr lang="it-IT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4007AD37-B056-419C-A496-537217F82214}" type="sibTrans" cxnId="{BBBAD25D-60D5-499F-B70D-429264F4CB08}">
      <dgm:prSet/>
      <dgm:spPr/>
      <dgm:t>
        <a:bodyPr/>
        <a:lstStyle/>
        <a:p>
          <a:endParaRPr lang="it-IT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CA3CEB0A-81D1-45D1-A5B4-7D820CE61106}">
      <dgm:prSet/>
      <dgm:spPr/>
      <dgm:t>
        <a:bodyPr/>
        <a:lstStyle/>
        <a:p>
          <a:r>
            <a:rPr lang="en-US" dirty="0">
              <a:solidFill>
                <a:schemeClr val="bg1">
                  <a:lumMod val="85000"/>
                  <a:lumOff val="15000"/>
                </a:schemeClr>
              </a:solidFill>
            </a:rPr>
            <a:t>Introduction of noise on test images to test the robustness of the CNN model.</a:t>
          </a:r>
          <a:endParaRPr lang="it-IT" dirty="0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4E205E25-6336-4E57-AE7B-DFC57CA54E1C}" type="parTrans" cxnId="{533DF3CF-8ADD-408E-9551-3EBE0738FCDC}">
      <dgm:prSet/>
      <dgm:spPr/>
      <dgm:t>
        <a:bodyPr/>
        <a:lstStyle/>
        <a:p>
          <a:endParaRPr lang="it-IT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F79D49F2-FFF3-4135-B12A-177B8D5758CA}" type="sibTrans" cxnId="{533DF3CF-8ADD-408E-9551-3EBE0738FCDC}">
      <dgm:prSet/>
      <dgm:spPr/>
      <dgm:t>
        <a:bodyPr/>
        <a:lstStyle/>
        <a:p>
          <a:endParaRPr lang="it-IT">
            <a:solidFill>
              <a:schemeClr val="bg1">
                <a:lumMod val="85000"/>
                <a:lumOff val="15000"/>
              </a:schemeClr>
            </a:solidFill>
          </a:endParaRPr>
        </a:p>
      </dgm:t>
    </dgm:pt>
    <dgm:pt modelId="{196C9F68-3606-4282-A4C6-4485F1280B5F}" type="pres">
      <dgm:prSet presAssocID="{E5B2E815-0D19-41DC-B01B-4D608769620A}" presName="Name0" presStyleCnt="0">
        <dgm:presLayoutVars>
          <dgm:chMax/>
          <dgm:chPref/>
          <dgm:animLvl val="lvl"/>
        </dgm:presLayoutVars>
      </dgm:prSet>
      <dgm:spPr/>
    </dgm:pt>
    <dgm:pt modelId="{68D8AC18-502F-4825-B069-75605ADB3A40}" type="pres">
      <dgm:prSet presAssocID="{4259F840-24E7-476F-9F30-482E46395856}" presName="composite1" presStyleCnt="0"/>
      <dgm:spPr/>
    </dgm:pt>
    <dgm:pt modelId="{E088D226-49D7-4C30-90DC-CA1755D98829}" type="pres">
      <dgm:prSet presAssocID="{4259F840-24E7-476F-9F30-482E46395856}" presName="parent1" presStyleLbl="alignNode1" presStyleIdx="0" presStyleCnt="6" custScaleY="151105">
        <dgm:presLayoutVars>
          <dgm:chMax val="1"/>
          <dgm:chPref val="1"/>
          <dgm:bulletEnabled val="1"/>
        </dgm:presLayoutVars>
      </dgm:prSet>
      <dgm:spPr/>
    </dgm:pt>
    <dgm:pt modelId="{45A02F84-C6CB-43F5-AEE4-3EA66C2BD25F}" type="pres">
      <dgm:prSet presAssocID="{4259F840-24E7-476F-9F30-482E46395856}" presName="Childtext1" presStyleLbl="revTx" presStyleIdx="0" presStyleCnt="6">
        <dgm:presLayoutVars>
          <dgm:bulletEnabled val="1"/>
        </dgm:presLayoutVars>
      </dgm:prSet>
      <dgm:spPr/>
    </dgm:pt>
    <dgm:pt modelId="{6BA46904-CB7C-4538-BD49-D3891EF19552}" type="pres">
      <dgm:prSet presAssocID="{4259F840-24E7-476F-9F30-482E46395856}" presName="ConnectLine1" presStyleLbl="sibTrans1D1" presStyleIdx="0" presStyleCnt="6"/>
      <dgm:spPr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049FDBD0-77FE-49D1-A275-A272C8C5E426}" type="pres">
      <dgm:prSet presAssocID="{4259F840-24E7-476F-9F30-482E46395856}" presName="ConnectLineEnd1" presStyleLbl="lnNode1" presStyleIdx="0" presStyleCnt="6"/>
      <dgm:spPr/>
    </dgm:pt>
    <dgm:pt modelId="{CB26EA94-33BB-4F98-9E1E-2237D4831263}" type="pres">
      <dgm:prSet presAssocID="{4259F840-24E7-476F-9F30-482E46395856}" presName="EmptyPane1" presStyleCnt="0"/>
      <dgm:spPr/>
    </dgm:pt>
    <dgm:pt modelId="{606F1DBF-510E-4065-ACCB-3EBDA85CFB92}" type="pres">
      <dgm:prSet presAssocID="{DCC444A4-F20A-48F5-A61E-47BFFF185A57}" presName="spaceBetweenRectangles1" presStyleCnt="0"/>
      <dgm:spPr/>
    </dgm:pt>
    <dgm:pt modelId="{07989479-D1A2-4D15-AA3A-B0CFFB9F91D9}" type="pres">
      <dgm:prSet presAssocID="{E4033A39-DCC4-4038-9562-AEDDBBB37A99}" presName="composite1" presStyleCnt="0"/>
      <dgm:spPr/>
    </dgm:pt>
    <dgm:pt modelId="{539615E2-3277-4D8E-8484-FF5088C8BF01}" type="pres">
      <dgm:prSet presAssocID="{E4033A39-DCC4-4038-9562-AEDDBBB37A99}" presName="parent1" presStyleLbl="alignNode1" presStyleIdx="1" presStyleCnt="6" custScaleY="151106">
        <dgm:presLayoutVars>
          <dgm:chMax val="1"/>
          <dgm:chPref val="1"/>
          <dgm:bulletEnabled val="1"/>
        </dgm:presLayoutVars>
      </dgm:prSet>
      <dgm:spPr/>
    </dgm:pt>
    <dgm:pt modelId="{FEBD3C2A-A340-470A-A475-AE614EA07678}" type="pres">
      <dgm:prSet presAssocID="{E4033A39-DCC4-4038-9562-AEDDBBB37A99}" presName="Childtext1" presStyleLbl="revTx" presStyleIdx="1" presStyleCnt="6">
        <dgm:presLayoutVars>
          <dgm:bulletEnabled val="1"/>
        </dgm:presLayoutVars>
      </dgm:prSet>
      <dgm:spPr/>
    </dgm:pt>
    <dgm:pt modelId="{080474C8-0FEA-4FD1-97F1-0978CFB4A37F}" type="pres">
      <dgm:prSet presAssocID="{E4033A39-DCC4-4038-9562-AEDDBBB37A99}" presName="ConnectLine1" presStyleLbl="sibTrans1D1" presStyleIdx="1" presStyleCnt="6"/>
      <dgm:spPr>
        <a:noFill/>
        <a:ln w="6350" cap="flat" cmpd="sng" algn="ctr">
          <a:solidFill>
            <a:schemeClr val="accent5">
              <a:hueOff val="72001"/>
              <a:satOff val="1738"/>
              <a:lumOff val="-8392"/>
              <a:alphaOff val="0"/>
            </a:schemeClr>
          </a:solidFill>
          <a:prstDash val="dash"/>
          <a:miter lim="800000"/>
        </a:ln>
        <a:effectLst/>
      </dgm:spPr>
    </dgm:pt>
    <dgm:pt modelId="{4797FB61-2602-4A58-81E6-6F133DB1E419}" type="pres">
      <dgm:prSet presAssocID="{E4033A39-DCC4-4038-9562-AEDDBBB37A99}" presName="ConnectLineEnd1" presStyleLbl="lnNode1" presStyleIdx="1" presStyleCnt="6"/>
      <dgm:spPr/>
    </dgm:pt>
    <dgm:pt modelId="{3ADF0AE3-D759-4F4F-8135-572855211847}" type="pres">
      <dgm:prSet presAssocID="{E4033A39-DCC4-4038-9562-AEDDBBB37A99}" presName="EmptyPane1" presStyleCnt="0"/>
      <dgm:spPr/>
    </dgm:pt>
    <dgm:pt modelId="{B0CD7A53-7149-45F2-83E8-36717D7878A1}" type="pres">
      <dgm:prSet presAssocID="{80AB0E5B-0C58-465D-A545-5B21133D2849}" presName="spaceBetweenRectangles1" presStyleCnt="0"/>
      <dgm:spPr/>
    </dgm:pt>
    <dgm:pt modelId="{FB379A6E-C0F9-420B-90FC-2785E757E6AE}" type="pres">
      <dgm:prSet presAssocID="{87BF7896-20EA-4E8F-B6F4-A34EC5C9CB50}" presName="composite1" presStyleCnt="0"/>
      <dgm:spPr/>
    </dgm:pt>
    <dgm:pt modelId="{9D82041D-873A-4600-A9C7-C0A0ADFB138B}" type="pres">
      <dgm:prSet presAssocID="{87BF7896-20EA-4E8F-B6F4-A34EC5C9CB50}" presName="parent1" presStyleLbl="alignNode1" presStyleIdx="2" presStyleCnt="6" custScaleY="151106">
        <dgm:presLayoutVars>
          <dgm:chMax val="1"/>
          <dgm:chPref val="1"/>
          <dgm:bulletEnabled val="1"/>
        </dgm:presLayoutVars>
      </dgm:prSet>
      <dgm:spPr/>
    </dgm:pt>
    <dgm:pt modelId="{80CDBBF8-C6B4-4166-87C1-DC9120CC7586}" type="pres">
      <dgm:prSet presAssocID="{87BF7896-20EA-4E8F-B6F4-A34EC5C9CB50}" presName="Childtext1" presStyleLbl="revTx" presStyleIdx="2" presStyleCnt="6">
        <dgm:presLayoutVars>
          <dgm:bulletEnabled val="1"/>
        </dgm:presLayoutVars>
      </dgm:prSet>
      <dgm:spPr/>
    </dgm:pt>
    <dgm:pt modelId="{89759DE5-9F8A-470E-A6D8-F13BB4DEE93D}" type="pres">
      <dgm:prSet presAssocID="{87BF7896-20EA-4E8F-B6F4-A34EC5C9CB50}" presName="ConnectLine1" presStyleLbl="sibTrans1D1" presStyleIdx="2" presStyleCnt="6"/>
      <dgm:spPr>
        <a:noFill/>
        <a:ln w="6350" cap="flat" cmpd="sng" algn="ctr">
          <a:solidFill>
            <a:schemeClr val="accent5">
              <a:hueOff val="144003"/>
              <a:satOff val="3477"/>
              <a:lumOff val="-16784"/>
              <a:alphaOff val="0"/>
            </a:schemeClr>
          </a:solidFill>
          <a:prstDash val="dash"/>
          <a:miter lim="800000"/>
        </a:ln>
        <a:effectLst/>
      </dgm:spPr>
    </dgm:pt>
    <dgm:pt modelId="{07CCF286-8B46-4A20-ACAC-84BA2D6EFBBC}" type="pres">
      <dgm:prSet presAssocID="{87BF7896-20EA-4E8F-B6F4-A34EC5C9CB50}" presName="ConnectLineEnd1" presStyleLbl="lnNode1" presStyleIdx="2" presStyleCnt="6"/>
      <dgm:spPr/>
    </dgm:pt>
    <dgm:pt modelId="{4624FC32-5405-42B1-B5CC-DF0659852A58}" type="pres">
      <dgm:prSet presAssocID="{87BF7896-20EA-4E8F-B6F4-A34EC5C9CB50}" presName="EmptyPane1" presStyleCnt="0"/>
      <dgm:spPr/>
    </dgm:pt>
    <dgm:pt modelId="{8C327064-3851-4ECF-AAB7-82B51711041E}" type="pres">
      <dgm:prSet presAssocID="{D63CE73E-35DE-48C3-8753-7648BC953C0D}" presName="spaceBetweenRectangles1" presStyleCnt="0"/>
      <dgm:spPr/>
    </dgm:pt>
    <dgm:pt modelId="{A2D4C54D-3750-484D-BDC0-035F2AB466B6}" type="pres">
      <dgm:prSet presAssocID="{27297F66-ED7D-48B1-B9F3-5CB09BE70227}" presName="composite1" presStyleCnt="0"/>
      <dgm:spPr/>
    </dgm:pt>
    <dgm:pt modelId="{05772E08-441D-4B31-B914-17863A1F1040}" type="pres">
      <dgm:prSet presAssocID="{27297F66-ED7D-48B1-B9F3-5CB09BE70227}" presName="parent1" presStyleLbl="alignNode1" presStyleIdx="3" presStyleCnt="6" custScaleY="151061">
        <dgm:presLayoutVars>
          <dgm:chMax val="1"/>
          <dgm:chPref val="1"/>
          <dgm:bulletEnabled val="1"/>
        </dgm:presLayoutVars>
      </dgm:prSet>
      <dgm:spPr/>
    </dgm:pt>
    <dgm:pt modelId="{38827009-EB43-42D3-BD5A-9197D5074EB0}" type="pres">
      <dgm:prSet presAssocID="{27297F66-ED7D-48B1-B9F3-5CB09BE70227}" presName="Childtext1" presStyleLbl="revTx" presStyleIdx="3" presStyleCnt="6">
        <dgm:presLayoutVars>
          <dgm:bulletEnabled val="1"/>
        </dgm:presLayoutVars>
      </dgm:prSet>
      <dgm:spPr/>
    </dgm:pt>
    <dgm:pt modelId="{CD2F5FC1-CF5F-4E74-B8F3-015EFA403112}" type="pres">
      <dgm:prSet presAssocID="{27297F66-ED7D-48B1-B9F3-5CB09BE70227}" presName="ConnectLine1" presStyleLbl="sibTrans1D1" presStyleIdx="3" presStyleCnt="6"/>
      <dgm:spPr>
        <a:noFill/>
        <a:ln w="6350" cap="flat" cmpd="sng" algn="ctr">
          <a:solidFill>
            <a:schemeClr val="accent5">
              <a:hueOff val="216004"/>
              <a:satOff val="5215"/>
              <a:lumOff val="-25177"/>
              <a:alphaOff val="0"/>
            </a:schemeClr>
          </a:solidFill>
          <a:prstDash val="dash"/>
          <a:miter lim="800000"/>
        </a:ln>
        <a:effectLst/>
      </dgm:spPr>
    </dgm:pt>
    <dgm:pt modelId="{A34379E9-4686-4276-8CB8-25F08D60063D}" type="pres">
      <dgm:prSet presAssocID="{27297F66-ED7D-48B1-B9F3-5CB09BE70227}" presName="ConnectLineEnd1" presStyleLbl="lnNode1" presStyleIdx="3" presStyleCnt="6"/>
      <dgm:spPr/>
    </dgm:pt>
    <dgm:pt modelId="{E052E565-0973-4B9C-98E4-9B622693D929}" type="pres">
      <dgm:prSet presAssocID="{27297F66-ED7D-48B1-B9F3-5CB09BE70227}" presName="EmptyPane1" presStyleCnt="0"/>
      <dgm:spPr/>
    </dgm:pt>
    <dgm:pt modelId="{BC89FEA0-B781-408F-9C96-6C100F7AB422}" type="pres">
      <dgm:prSet presAssocID="{4007AD37-B056-419C-A496-537217F82214}" presName="spaceBetweenRectangles1" presStyleCnt="0"/>
      <dgm:spPr/>
    </dgm:pt>
    <dgm:pt modelId="{3ADEA4DF-6814-494D-9D3D-41947417052B}" type="pres">
      <dgm:prSet presAssocID="{3DE6FF16-CA4D-4D34-ABEB-8BE6A40B5E52}" presName="composite1" presStyleCnt="0"/>
      <dgm:spPr/>
    </dgm:pt>
    <dgm:pt modelId="{74CD3FF2-195B-429B-BC6F-5B5A7FED2BE2}" type="pres">
      <dgm:prSet presAssocID="{3DE6FF16-CA4D-4D34-ABEB-8BE6A40B5E52}" presName="parent1" presStyleLbl="alignNode1" presStyleIdx="4" presStyleCnt="6" custScaleY="151061">
        <dgm:presLayoutVars>
          <dgm:chMax val="1"/>
          <dgm:chPref val="1"/>
          <dgm:bulletEnabled val="1"/>
        </dgm:presLayoutVars>
      </dgm:prSet>
      <dgm:spPr/>
    </dgm:pt>
    <dgm:pt modelId="{1BB5FD64-47F9-47A3-911F-535BFE17A3B9}" type="pres">
      <dgm:prSet presAssocID="{3DE6FF16-CA4D-4D34-ABEB-8BE6A40B5E52}" presName="Childtext1" presStyleLbl="revTx" presStyleIdx="4" presStyleCnt="6">
        <dgm:presLayoutVars>
          <dgm:bulletEnabled val="1"/>
        </dgm:presLayoutVars>
      </dgm:prSet>
      <dgm:spPr/>
    </dgm:pt>
    <dgm:pt modelId="{FE9B27EB-7AC7-485A-9A55-41E8118F9EAF}" type="pres">
      <dgm:prSet presAssocID="{3DE6FF16-CA4D-4D34-ABEB-8BE6A40B5E52}" presName="ConnectLine1" presStyleLbl="sibTrans1D1" presStyleIdx="4" presStyleCnt="6"/>
      <dgm:spPr>
        <a:noFill/>
        <a:ln w="6350" cap="flat" cmpd="sng" algn="ctr">
          <a:solidFill>
            <a:schemeClr val="accent5">
              <a:hueOff val="288005"/>
              <a:satOff val="6954"/>
              <a:lumOff val="-33569"/>
              <a:alphaOff val="0"/>
            </a:schemeClr>
          </a:solidFill>
          <a:prstDash val="dash"/>
          <a:miter lim="800000"/>
        </a:ln>
        <a:effectLst/>
      </dgm:spPr>
    </dgm:pt>
    <dgm:pt modelId="{46BD4721-4664-4AD0-9F11-DBE7E0B207D5}" type="pres">
      <dgm:prSet presAssocID="{3DE6FF16-CA4D-4D34-ABEB-8BE6A40B5E52}" presName="ConnectLineEnd1" presStyleLbl="lnNode1" presStyleIdx="4" presStyleCnt="6"/>
      <dgm:spPr/>
    </dgm:pt>
    <dgm:pt modelId="{69028BD0-349D-4B47-B1F4-B64C6478DE3C}" type="pres">
      <dgm:prSet presAssocID="{3DE6FF16-CA4D-4D34-ABEB-8BE6A40B5E52}" presName="EmptyPane1" presStyleCnt="0"/>
      <dgm:spPr/>
    </dgm:pt>
    <dgm:pt modelId="{619CFBB1-86F5-45A6-80BA-23F97450662F}" type="pres">
      <dgm:prSet presAssocID="{986162A7-6F89-4679-B40E-33A17DA21B73}" presName="spaceBetweenRectangles1" presStyleCnt="0"/>
      <dgm:spPr/>
    </dgm:pt>
    <dgm:pt modelId="{E4E0A96A-AF87-442A-A1A3-64B8F3CFC7FE}" type="pres">
      <dgm:prSet presAssocID="{AC76BE15-3E8A-498B-91BD-CF772C26B6F1}" presName="composite1" presStyleCnt="0"/>
      <dgm:spPr/>
    </dgm:pt>
    <dgm:pt modelId="{483E7832-9872-48C4-8E65-DCB39D4CDBDF}" type="pres">
      <dgm:prSet presAssocID="{AC76BE15-3E8A-498B-91BD-CF772C26B6F1}" presName="parent1" presStyleLbl="alignNode1" presStyleIdx="5" presStyleCnt="6" custScaleY="151106">
        <dgm:presLayoutVars>
          <dgm:chMax val="1"/>
          <dgm:chPref val="1"/>
          <dgm:bulletEnabled val="1"/>
        </dgm:presLayoutVars>
      </dgm:prSet>
      <dgm:spPr/>
    </dgm:pt>
    <dgm:pt modelId="{1FA3C236-5719-4A33-A6BB-80FA85F940E3}" type="pres">
      <dgm:prSet presAssocID="{AC76BE15-3E8A-498B-91BD-CF772C26B6F1}" presName="Childtext1" presStyleLbl="revTx" presStyleIdx="5" presStyleCnt="6">
        <dgm:presLayoutVars>
          <dgm:bulletEnabled val="1"/>
        </dgm:presLayoutVars>
      </dgm:prSet>
      <dgm:spPr/>
    </dgm:pt>
    <dgm:pt modelId="{18F1C823-9ACD-4FCD-8102-F468DCE57A45}" type="pres">
      <dgm:prSet presAssocID="{AC76BE15-3E8A-498B-91BD-CF772C26B6F1}" presName="ConnectLine1" presStyleLbl="sibTrans1D1" presStyleIdx="5" presStyleCnt="6"/>
      <dgm:spPr>
        <a:noFill/>
        <a:ln w="635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dash"/>
          <a:miter lim="800000"/>
        </a:ln>
        <a:effectLst/>
      </dgm:spPr>
    </dgm:pt>
    <dgm:pt modelId="{F8AD0AB8-BBDF-4F0A-A6A0-850E289DD521}" type="pres">
      <dgm:prSet presAssocID="{AC76BE15-3E8A-498B-91BD-CF772C26B6F1}" presName="ConnectLineEnd1" presStyleLbl="lnNode1" presStyleIdx="5" presStyleCnt="6"/>
      <dgm:spPr/>
    </dgm:pt>
    <dgm:pt modelId="{11CAE2E7-2E06-450A-A729-9C2DCEF85421}" type="pres">
      <dgm:prSet presAssocID="{AC76BE15-3E8A-498B-91BD-CF772C26B6F1}" presName="EmptyPane1" presStyleCnt="0"/>
      <dgm:spPr/>
    </dgm:pt>
  </dgm:ptLst>
  <dgm:cxnLst>
    <dgm:cxn modelId="{58AF9605-98E3-490C-9551-60E5D74419A2}" type="presOf" srcId="{3DE6FF16-CA4D-4D34-ABEB-8BE6A40B5E52}" destId="{74CD3FF2-195B-429B-BC6F-5B5A7FED2BE2}" srcOrd="0" destOrd="0" presId="urn:microsoft.com/office/officeart/2016/7/layout/RoundedRectangleTimeline"/>
    <dgm:cxn modelId="{467F290A-9E2A-412E-AF06-428DAA68BEDD}" type="presOf" srcId="{E4033A39-DCC4-4038-9562-AEDDBBB37A99}" destId="{539615E2-3277-4D8E-8484-FF5088C8BF01}" srcOrd="0" destOrd="0" presId="urn:microsoft.com/office/officeart/2016/7/layout/RoundedRectangleTimeline"/>
    <dgm:cxn modelId="{A2A50010-8F67-49E4-9B0A-E0F7FDA9656C}" type="presOf" srcId="{B54C8F6C-BE1E-4EAB-B7A0-48DE01FFAA36}" destId="{45A02F84-C6CB-43F5-AEE4-3EA66C2BD25F}" srcOrd="0" destOrd="0" presId="urn:microsoft.com/office/officeart/2016/7/layout/RoundedRectangleTimeline"/>
    <dgm:cxn modelId="{92330C11-C197-4512-BDA4-8D8A69AF7D1C}" srcId="{E5B2E815-0D19-41DC-B01B-4D608769620A}" destId="{87BF7896-20EA-4E8F-B6F4-A34EC5C9CB50}" srcOrd="2" destOrd="0" parTransId="{05E47BA5-F724-4AEE-9B5B-401F18E028E6}" sibTransId="{D63CE73E-35DE-48C3-8753-7648BC953C0D}"/>
    <dgm:cxn modelId="{D88F5139-A3BF-4F98-ABB0-AEE7243465CB}" type="presOf" srcId="{87BF7896-20EA-4E8F-B6F4-A34EC5C9CB50}" destId="{9D82041D-873A-4600-A9C7-C0A0ADFB138B}" srcOrd="0" destOrd="0" presId="urn:microsoft.com/office/officeart/2016/7/layout/RoundedRectangleTimeline"/>
    <dgm:cxn modelId="{F5586F3D-CEE7-4A16-92B4-F2BB79D3DAB2}" type="presOf" srcId="{27297F66-ED7D-48B1-B9F3-5CB09BE70227}" destId="{05772E08-441D-4B31-B914-17863A1F1040}" srcOrd="0" destOrd="0" presId="urn:microsoft.com/office/officeart/2016/7/layout/RoundedRectangleTimeline"/>
    <dgm:cxn modelId="{BBBAD25D-60D5-499F-B70D-429264F4CB08}" srcId="{E5B2E815-0D19-41DC-B01B-4D608769620A}" destId="{27297F66-ED7D-48B1-B9F3-5CB09BE70227}" srcOrd="3" destOrd="0" parTransId="{BDF36E01-996B-4559-B1CD-935C447D8A00}" sibTransId="{4007AD37-B056-419C-A496-537217F82214}"/>
    <dgm:cxn modelId="{32EF2862-2950-4DF8-BEA8-CD19460CCA31}" srcId="{E5B2E815-0D19-41DC-B01B-4D608769620A}" destId="{E4033A39-DCC4-4038-9562-AEDDBBB37A99}" srcOrd="1" destOrd="0" parTransId="{048EEAE6-78BA-4B00-B7BB-9C22DBB1E8F4}" sibTransId="{80AB0E5B-0C58-465D-A545-5B21133D2849}"/>
    <dgm:cxn modelId="{5E74CB62-E52E-4CEE-8AA1-9812BFC0D67E}" srcId="{E4033A39-DCC4-4038-9562-AEDDBBB37A99}" destId="{A4C0B4E4-70AD-4901-9E3F-7EA25DD6DAA1}" srcOrd="0" destOrd="0" parTransId="{701D9033-BAD3-4299-933F-A47AFDC2ECD0}" sibTransId="{657DB10D-2517-48AA-B970-6D815DBD4123}"/>
    <dgm:cxn modelId="{5350C444-B8D3-400B-952A-D39DBEB85E09}" type="presOf" srcId="{CA3CEB0A-81D1-45D1-A5B4-7D820CE61106}" destId="{38827009-EB43-42D3-BD5A-9197D5074EB0}" srcOrd="0" destOrd="0" presId="urn:microsoft.com/office/officeart/2016/7/layout/RoundedRectangleTimeline"/>
    <dgm:cxn modelId="{4653A150-E557-4235-B1A1-18156274D965}" type="presOf" srcId="{4259F840-24E7-476F-9F30-482E46395856}" destId="{E088D226-49D7-4C30-90DC-CA1755D98829}" srcOrd="0" destOrd="0" presId="urn:microsoft.com/office/officeart/2016/7/layout/RoundedRectangleTimeline"/>
    <dgm:cxn modelId="{E6B56652-B46A-4546-9536-64D675143F1B}" type="presOf" srcId="{A4C0B4E4-70AD-4901-9E3F-7EA25DD6DAA1}" destId="{FEBD3C2A-A340-470A-A475-AE614EA07678}" srcOrd="0" destOrd="0" presId="urn:microsoft.com/office/officeart/2016/7/layout/RoundedRectangleTimeline"/>
    <dgm:cxn modelId="{D9403C73-FB83-47D6-85AE-067D49ED63F2}" srcId="{3DE6FF16-CA4D-4D34-ABEB-8BE6A40B5E52}" destId="{C032D242-8D23-4EEC-A10A-7B0691E5A409}" srcOrd="0" destOrd="0" parTransId="{167DA838-BF1F-42A4-81E8-806F40795A14}" sibTransId="{7EFA60CA-572D-434D-B452-A4ACBAEB4D2C}"/>
    <dgm:cxn modelId="{140A4778-8248-44DE-B78A-23C578A77D7E}" srcId="{E5B2E815-0D19-41DC-B01B-4D608769620A}" destId="{AC76BE15-3E8A-498B-91BD-CF772C26B6F1}" srcOrd="5" destOrd="0" parTransId="{00CCB400-064A-4EF5-9806-9534D9AC69AD}" sibTransId="{662A3D6E-7238-444F-BC0B-C7A4321261DB}"/>
    <dgm:cxn modelId="{020D505A-97FA-43DD-A9A1-2501AD46F8AF}" type="presOf" srcId="{43CBB0A2-9D75-4264-8A30-3E8974B40658}" destId="{80CDBBF8-C6B4-4166-87C1-DC9120CC7586}" srcOrd="0" destOrd="0" presId="urn:microsoft.com/office/officeart/2016/7/layout/RoundedRectangleTimeline"/>
    <dgm:cxn modelId="{4D2DF581-8128-4440-9E51-29109DC6ED52}" srcId="{87BF7896-20EA-4E8F-B6F4-A34EC5C9CB50}" destId="{43CBB0A2-9D75-4264-8A30-3E8974B40658}" srcOrd="0" destOrd="0" parTransId="{F806E590-5F8E-48A1-96AC-9E738290D2ED}" sibTransId="{20F77EFB-335C-4BC3-AD95-8421EDF343E6}"/>
    <dgm:cxn modelId="{67A67F8B-14DC-457C-93BE-25105825881F}" type="presOf" srcId="{AC76BE15-3E8A-498B-91BD-CF772C26B6F1}" destId="{483E7832-9872-48C4-8E65-DCB39D4CDBDF}" srcOrd="0" destOrd="0" presId="urn:microsoft.com/office/officeart/2016/7/layout/RoundedRectangleTimeline"/>
    <dgm:cxn modelId="{C8CAF48F-322D-43C3-A68B-40DA904320AC}" type="presOf" srcId="{E5B2E815-0D19-41DC-B01B-4D608769620A}" destId="{196C9F68-3606-4282-A4C6-4485F1280B5F}" srcOrd="0" destOrd="0" presId="urn:microsoft.com/office/officeart/2016/7/layout/RoundedRectangleTimeline"/>
    <dgm:cxn modelId="{19CF03A0-47BE-4ABD-A62C-A27E16D6C5A3}" srcId="{AC76BE15-3E8A-498B-91BD-CF772C26B6F1}" destId="{73820394-2159-4075-9E6F-217263B07F8B}" srcOrd="0" destOrd="0" parTransId="{A861A835-3A0D-4B09-8870-87D7FDC7B27F}" sibTransId="{D383A36B-470D-499F-AE13-85A6B2495524}"/>
    <dgm:cxn modelId="{D473BBA6-FF54-423D-9B9B-875C8AA2545B}" type="presOf" srcId="{73820394-2159-4075-9E6F-217263B07F8B}" destId="{1FA3C236-5719-4A33-A6BB-80FA85F940E3}" srcOrd="0" destOrd="0" presId="urn:microsoft.com/office/officeart/2016/7/layout/RoundedRectangleTimeline"/>
    <dgm:cxn modelId="{636DE8C5-F706-4BA5-855F-85FD2239E2BE}" srcId="{E5B2E815-0D19-41DC-B01B-4D608769620A}" destId="{3DE6FF16-CA4D-4D34-ABEB-8BE6A40B5E52}" srcOrd="4" destOrd="0" parTransId="{DA9CCCCB-8206-4757-82C8-F885E9D238B5}" sibTransId="{986162A7-6F89-4679-B40E-33A17DA21B73}"/>
    <dgm:cxn modelId="{770CA1CC-3DDD-451E-AE83-A71CA570260C}" srcId="{4259F840-24E7-476F-9F30-482E46395856}" destId="{B54C8F6C-BE1E-4EAB-B7A0-48DE01FFAA36}" srcOrd="0" destOrd="0" parTransId="{8DE7CD45-B7C0-432E-B819-6A7D97E31315}" sibTransId="{C33B8BEF-A818-4A2F-A99A-E2B29895E184}"/>
    <dgm:cxn modelId="{533DF3CF-8ADD-408E-9551-3EBE0738FCDC}" srcId="{27297F66-ED7D-48B1-B9F3-5CB09BE70227}" destId="{CA3CEB0A-81D1-45D1-A5B4-7D820CE61106}" srcOrd="0" destOrd="0" parTransId="{4E205E25-6336-4E57-AE7B-DFC57CA54E1C}" sibTransId="{F79D49F2-FFF3-4135-B12A-177B8D5758CA}"/>
    <dgm:cxn modelId="{42EE41D1-3C16-4937-BB38-B076896C09A0}" srcId="{E5B2E815-0D19-41DC-B01B-4D608769620A}" destId="{4259F840-24E7-476F-9F30-482E46395856}" srcOrd="0" destOrd="0" parTransId="{FCE8068D-7E50-4749-A8D0-ADEDAC5637B3}" sibTransId="{DCC444A4-F20A-48F5-A61E-47BFFF185A57}"/>
    <dgm:cxn modelId="{546179F7-5E1B-4360-8938-B9238DA6DE5D}" type="presOf" srcId="{C032D242-8D23-4EEC-A10A-7B0691E5A409}" destId="{1BB5FD64-47F9-47A3-911F-535BFE17A3B9}" srcOrd="0" destOrd="0" presId="urn:microsoft.com/office/officeart/2016/7/layout/RoundedRectangleTimeline"/>
    <dgm:cxn modelId="{B5EA3CD6-0576-4168-82C9-9ADC0803B31E}" type="presParOf" srcId="{196C9F68-3606-4282-A4C6-4485F1280B5F}" destId="{68D8AC18-502F-4825-B069-75605ADB3A40}" srcOrd="0" destOrd="0" presId="urn:microsoft.com/office/officeart/2016/7/layout/RoundedRectangleTimeline"/>
    <dgm:cxn modelId="{30A197C5-075F-4643-BF26-64BC9FAF532F}" type="presParOf" srcId="{68D8AC18-502F-4825-B069-75605ADB3A40}" destId="{E088D226-49D7-4C30-90DC-CA1755D98829}" srcOrd="0" destOrd="0" presId="urn:microsoft.com/office/officeart/2016/7/layout/RoundedRectangleTimeline"/>
    <dgm:cxn modelId="{DBAA9861-CCB2-4B8A-A3AA-B305A4B5783E}" type="presParOf" srcId="{68D8AC18-502F-4825-B069-75605ADB3A40}" destId="{45A02F84-C6CB-43F5-AEE4-3EA66C2BD25F}" srcOrd="1" destOrd="0" presId="urn:microsoft.com/office/officeart/2016/7/layout/RoundedRectangleTimeline"/>
    <dgm:cxn modelId="{3F249148-C6F7-40D3-8583-B11C276DE023}" type="presParOf" srcId="{68D8AC18-502F-4825-B069-75605ADB3A40}" destId="{6BA46904-CB7C-4538-BD49-D3891EF19552}" srcOrd="2" destOrd="0" presId="urn:microsoft.com/office/officeart/2016/7/layout/RoundedRectangleTimeline"/>
    <dgm:cxn modelId="{337BF8D5-8206-4D0E-857F-BA46391BB745}" type="presParOf" srcId="{68D8AC18-502F-4825-B069-75605ADB3A40}" destId="{049FDBD0-77FE-49D1-A275-A272C8C5E426}" srcOrd="3" destOrd="0" presId="urn:microsoft.com/office/officeart/2016/7/layout/RoundedRectangleTimeline"/>
    <dgm:cxn modelId="{8E042F31-23CC-40C0-92DC-707183B24E81}" type="presParOf" srcId="{68D8AC18-502F-4825-B069-75605ADB3A40}" destId="{CB26EA94-33BB-4F98-9E1E-2237D4831263}" srcOrd="4" destOrd="0" presId="urn:microsoft.com/office/officeart/2016/7/layout/RoundedRectangleTimeline"/>
    <dgm:cxn modelId="{16926BC1-FC34-413E-B35A-2F54A781CCCD}" type="presParOf" srcId="{196C9F68-3606-4282-A4C6-4485F1280B5F}" destId="{606F1DBF-510E-4065-ACCB-3EBDA85CFB92}" srcOrd="1" destOrd="0" presId="urn:microsoft.com/office/officeart/2016/7/layout/RoundedRectangleTimeline"/>
    <dgm:cxn modelId="{42F07C1F-C715-41B1-8356-B99F8CE1AC01}" type="presParOf" srcId="{196C9F68-3606-4282-A4C6-4485F1280B5F}" destId="{07989479-D1A2-4D15-AA3A-B0CFFB9F91D9}" srcOrd="2" destOrd="0" presId="urn:microsoft.com/office/officeart/2016/7/layout/RoundedRectangleTimeline"/>
    <dgm:cxn modelId="{5856EE22-FE01-4788-BBF3-407A68D5A730}" type="presParOf" srcId="{07989479-D1A2-4D15-AA3A-B0CFFB9F91D9}" destId="{539615E2-3277-4D8E-8484-FF5088C8BF01}" srcOrd="0" destOrd="0" presId="urn:microsoft.com/office/officeart/2016/7/layout/RoundedRectangleTimeline"/>
    <dgm:cxn modelId="{3004EE47-5347-4BBA-95CC-D947A73AE485}" type="presParOf" srcId="{07989479-D1A2-4D15-AA3A-B0CFFB9F91D9}" destId="{FEBD3C2A-A340-470A-A475-AE614EA07678}" srcOrd="1" destOrd="0" presId="urn:microsoft.com/office/officeart/2016/7/layout/RoundedRectangleTimeline"/>
    <dgm:cxn modelId="{400A75AC-5289-4270-AC07-416891AF3888}" type="presParOf" srcId="{07989479-D1A2-4D15-AA3A-B0CFFB9F91D9}" destId="{080474C8-0FEA-4FD1-97F1-0978CFB4A37F}" srcOrd="2" destOrd="0" presId="urn:microsoft.com/office/officeart/2016/7/layout/RoundedRectangleTimeline"/>
    <dgm:cxn modelId="{304EB087-DD14-4AA8-8A06-DF9485956226}" type="presParOf" srcId="{07989479-D1A2-4D15-AA3A-B0CFFB9F91D9}" destId="{4797FB61-2602-4A58-81E6-6F133DB1E419}" srcOrd="3" destOrd="0" presId="urn:microsoft.com/office/officeart/2016/7/layout/RoundedRectangleTimeline"/>
    <dgm:cxn modelId="{BC4CC356-31E8-4421-B18C-CB3697E73FAC}" type="presParOf" srcId="{07989479-D1A2-4D15-AA3A-B0CFFB9F91D9}" destId="{3ADF0AE3-D759-4F4F-8135-572855211847}" srcOrd="4" destOrd="0" presId="urn:microsoft.com/office/officeart/2016/7/layout/RoundedRectangleTimeline"/>
    <dgm:cxn modelId="{718BABD9-3B60-482F-B01A-2E414F152777}" type="presParOf" srcId="{196C9F68-3606-4282-A4C6-4485F1280B5F}" destId="{B0CD7A53-7149-45F2-83E8-36717D7878A1}" srcOrd="3" destOrd="0" presId="urn:microsoft.com/office/officeart/2016/7/layout/RoundedRectangleTimeline"/>
    <dgm:cxn modelId="{FD435764-A46B-4635-A943-B6C17FFBD43C}" type="presParOf" srcId="{196C9F68-3606-4282-A4C6-4485F1280B5F}" destId="{FB379A6E-C0F9-420B-90FC-2785E757E6AE}" srcOrd="4" destOrd="0" presId="urn:microsoft.com/office/officeart/2016/7/layout/RoundedRectangleTimeline"/>
    <dgm:cxn modelId="{03D7F2C3-849C-416B-B668-D51C46CA90E6}" type="presParOf" srcId="{FB379A6E-C0F9-420B-90FC-2785E757E6AE}" destId="{9D82041D-873A-4600-A9C7-C0A0ADFB138B}" srcOrd="0" destOrd="0" presId="urn:microsoft.com/office/officeart/2016/7/layout/RoundedRectangleTimeline"/>
    <dgm:cxn modelId="{1DA536D0-EC28-4B9F-A5E9-28EC8F45638C}" type="presParOf" srcId="{FB379A6E-C0F9-420B-90FC-2785E757E6AE}" destId="{80CDBBF8-C6B4-4166-87C1-DC9120CC7586}" srcOrd="1" destOrd="0" presId="urn:microsoft.com/office/officeart/2016/7/layout/RoundedRectangleTimeline"/>
    <dgm:cxn modelId="{A1A8842C-F8BC-40AC-8FFC-6A922D88E333}" type="presParOf" srcId="{FB379A6E-C0F9-420B-90FC-2785E757E6AE}" destId="{89759DE5-9F8A-470E-A6D8-F13BB4DEE93D}" srcOrd="2" destOrd="0" presId="urn:microsoft.com/office/officeart/2016/7/layout/RoundedRectangleTimeline"/>
    <dgm:cxn modelId="{29E74E09-91C9-47DF-AE07-A1527FF00EB2}" type="presParOf" srcId="{FB379A6E-C0F9-420B-90FC-2785E757E6AE}" destId="{07CCF286-8B46-4A20-ACAC-84BA2D6EFBBC}" srcOrd="3" destOrd="0" presId="urn:microsoft.com/office/officeart/2016/7/layout/RoundedRectangleTimeline"/>
    <dgm:cxn modelId="{410C15E7-86BA-42B7-8F67-411E34B11038}" type="presParOf" srcId="{FB379A6E-C0F9-420B-90FC-2785E757E6AE}" destId="{4624FC32-5405-42B1-B5CC-DF0659852A58}" srcOrd="4" destOrd="0" presId="urn:microsoft.com/office/officeart/2016/7/layout/RoundedRectangleTimeline"/>
    <dgm:cxn modelId="{E805D201-407E-43CA-9B74-1CB556699F3D}" type="presParOf" srcId="{196C9F68-3606-4282-A4C6-4485F1280B5F}" destId="{8C327064-3851-4ECF-AAB7-82B51711041E}" srcOrd="5" destOrd="0" presId="urn:microsoft.com/office/officeart/2016/7/layout/RoundedRectangleTimeline"/>
    <dgm:cxn modelId="{7E5C588C-8D59-42D1-A469-C0A9F384E6BF}" type="presParOf" srcId="{196C9F68-3606-4282-A4C6-4485F1280B5F}" destId="{A2D4C54D-3750-484D-BDC0-035F2AB466B6}" srcOrd="6" destOrd="0" presId="urn:microsoft.com/office/officeart/2016/7/layout/RoundedRectangleTimeline"/>
    <dgm:cxn modelId="{1AD9BDD5-430F-4C36-96F8-763B9CA28F0E}" type="presParOf" srcId="{A2D4C54D-3750-484D-BDC0-035F2AB466B6}" destId="{05772E08-441D-4B31-B914-17863A1F1040}" srcOrd="0" destOrd="0" presId="urn:microsoft.com/office/officeart/2016/7/layout/RoundedRectangleTimeline"/>
    <dgm:cxn modelId="{12F22621-2F3C-4487-89C7-89E29D67D2CB}" type="presParOf" srcId="{A2D4C54D-3750-484D-BDC0-035F2AB466B6}" destId="{38827009-EB43-42D3-BD5A-9197D5074EB0}" srcOrd="1" destOrd="0" presId="urn:microsoft.com/office/officeart/2016/7/layout/RoundedRectangleTimeline"/>
    <dgm:cxn modelId="{2D7650D7-D15E-4DA4-95A9-EB0556DBA251}" type="presParOf" srcId="{A2D4C54D-3750-484D-BDC0-035F2AB466B6}" destId="{CD2F5FC1-CF5F-4E74-B8F3-015EFA403112}" srcOrd="2" destOrd="0" presId="urn:microsoft.com/office/officeart/2016/7/layout/RoundedRectangleTimeline"/>
    <dgm:cxn modelId="{D43E723A-E0FB-4668-8815-1D96A78C4888}" type="presParOf" srcId="{A2D4C54D-3750-484D-BDC0-035F2AB466B6}" destId="{A34379E9-4686-4276-8CB8-25F08D60063D}" srcOrd="3" destOrd="0" presId="urn:microsoft.com/office/officeart/2016/7/layout/RoundedRectangleTimeline"/>
    <dgm:cxn modelId="{549A8B77-8396-4354-A22C-B465097D3F06}" type="presParOf" srcId="{A2D4C54D-3750-484D-BDC0-035F2AB466B6}" destId="{E052E565-0973-4B9C-98E4-9B622693D929}" srcOrd="4" destOrd="0" presId="urn:microsoft.com/office/officeart/2016/7/layout/RoundedRectangleTimeline"/>
    <dgm:cxn modelId="{01B1FC47-0101-4C19-8689-2EC251D11232}" type="presParOf" srcId="{196C9F68-3606-4282-A4C6-4485F1280B5F}" destId="{BC89FEA0-B781-408F-9C96-6C100F7AB422}" srcOrd="7" destOrd="0" presId="urn:microsoft.com/office/officeart/2016/7/layout/RoundedRectangleTimeline"/>
    <dgm:cxn modelId="{43BD8313-2385-4BA0-9145-2022434D3E68}" type="presParOf" srcId="{196C9F68-3606-4282-A4C6-4485F1280B5F}" destId="{3ADEA4DF-6814-494D-9D3D-41947417052B}" srcOrd="8" destOrd="0" presId="urn:microsoft.com/office/officeart/2016/7/layout/RoundedRectangleTimeline"/>
    <dgm:cxn modelId="{77EE5245-99F9-4607-BF5D-14371704AD7C}" type="presParOf" srcId="{3ADEA4DF-6814-494D-9D3D-41947417052B}" destId="{74CD3FF2-195B-429B-BC6F-5B5A7FED2BE2}" srcOrd="0" destOrd="0" presId="urn:microsoft.com/office/officeart/2016/7/layout/RoundedRectangleTimeline"/>
    <dgm:cxn modelId="{4182CE37-4E54-4351-9A5F-1904FF20E71C}" type="presParOf" srcId="{3ADEA4DF-6814-494D-9D3D-41947417052B}" destId="{1BB5FD64-47F9-47A3-911F-535BFE17A3B9}" srcOrd="1" destOrd="0" presId="urn:microsoft.com/office/officeart/2016/7/layout/RoundedRectangleTimeline"/>
    <dgm:cxn modelId="{618B960F-61F5-4357-A407-60CA51E36041}" type="presParOf" srcId="{3ADEA4DF-6814-494D-9D3D-41947417052B}" destId="{FE9B27EB-7AC7-485A-9A55-41E8118F9EAF}" srcOrd="2" destOrd="0" presId="urn:microsoft.com/office/officeart/2016/7/layout/RoundedRectangleTimeline"/>
    <dgm:cxn modelId="{181A4BE4-72AF-463E-880D-D34673D0F9E8}" type="presParOf" srcId="{3ADEA4DF-6814-494D-9D3D-41947417052B}" destId="{46BD4721-4664-4AD0-9F11-DBE7E0B207D5}" srcOrd="3" destOrd="0" presId="urn:microsoft.com/office/officeart/2016/7/layout/RoundedRectangleTimeline"/>
    <dgm:cxn modelId="{AC4EA57A-E4C0-4C2D-8EC9-38BC20FC13B6}" type="presParOf" srcId="{3ADEA4DF-6814-494D-9D3D-41947417052B}" destId="{69028BD0-349D-4B47-B1F4-B64C6478DE3C}" srcOrd="4" destOrd="0" presId="urn:microsoft.com/office/officeart/2016/7/layout/RoundedRectangleTimeline"/>
    <dgm:cxn modelId="{AA8AD3DD-2E80-42F5-B3E4-A5C7AF3802D4}" type="presParOf" srcId="{196C9F68-3606-4282-A4C6-4485F1280B5F}" destId="{619CFBB1-86F5-45A6-80BA-23F97450662F}" srcOrd="9" destOrd="0" presId="urn:microsoft.com/office/officeart/2016/7/layout/RoundedRectangleTimeline"/>
    <dgm:cxn modelId="{FDD0F37D-1C7B-48B3-AC81-ED4C6F1B5BBD}" type="presParOf" srcId="{196C9F68-3606-4282-A4C6-4485F1280B5F}" destId="{E4E0A96A-AF87-442A-A1A3-64B8F3CFC7FE}" srcOrd="10" destOrd="0" presId="urn:microsoft.com/office/officeart/2016/7/layout/RoundedRectangleTimeline"/>
    <dgm:cxn modelId="{CF303A04-9A48-4B41-A7BB-CC3D8C5695D3}" type="presParOf" srcId="{E4E0A96A-AF87-442A-A1A3-64B8F3CFC7FE}" destId="{483E7832-9872-48C4-8E65-DCB39D4CDBDF}" srcOrd="0" destOrd="0" presId="urn:microsoft.com/office/officeart/2016/7/layout/RoundedRectangleTimeline"/>
    <dgm:cxn modelId="{73245F8D-03D3-46C1-81E4-D90E66C49907}" type="presParOf" srcId="{E4E0A96A-AF87-442A-A1A3-64B8F3CFC7FE}" destId="{1FA3C236-5719-4A33-A6BB-80FA85F940E3}" srcOrd="1" destOrd="0" presId="urn:microsoft.com/office/officeart/2016/7/layout/RoundedRectangleTimeline"/>
    <dgm:cxn modelId="{412C5C97-3381-4F16-9B7D-FDFBEDD4E918}" type="presParOf" srcId="{E4E0A96A-AF87-442A-A1A3-64B8F3CFC7FE}" destId="{18F1C823-9ACD-4FCD-8102-F468DCE57A45}" srcOrd="2" destOrd="0" presId="urn:microsoft.com/office/officeart/2016/7/layout/RoundedRectangleTimeline"/>
    <dgm:cxn modelId="{23A8F6FC-DFDA-4E9F-A354-A33937E1BFC9}" type="presParOf" srcId="{E4E0A96A-AF87-442A-A1A3-64B8F3CFC7FE}" destId="{F8AD0AB8-BBDF-4F0A-A6A0-850E289DD521}" srcOrd="3" destOrd="0" presId="urn:microsoft.com/office/officeart/2016/7/layout/RoundedRectangleTimeline"/>
    <dgm:cxn modelId="{C02C06C2-0966-4212-84DD-DA325FCEF64C}" type="presParOf" srcId="{E4E0A96A-AF87-442A-A1A3-64B8F3CFC7FE}" destId="{11CAE2E7-2E06-450A-A729-9C2DCEF85421}" srcOrd="4" destOrd="0" presId="urn:microsoft.com/office/officeart/2016/7/layout/RoundedRectangleTimeline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88D226-49D7-4C30-90DC-CA1755D98829}">
      <dsp:nvSpPr>
        <dsp:cNvPr id="0" name=""/>
        <dsp:cNvSpPr/>
      </dsp:nvSpPr>
      <dsp:spPr>
        <a:xfrm rot="16200000">
          <a:off x="1085595" y="1158160"/>
          <a:ext cx="601377" cy="1663541"/>
        </a:xfrm>
        <a:prstGeom prst="round2Same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noProof="0" dirty="0">
              <a:solidFill>
                <a:schemeClr val="tx1"/>
              </a:solidFill>
              <a:latin typeface="+mn-lt"/>
            </a:rPr>
            <a:t>Data Preparation</a:t>
          </a:r>
        </a:p>
      </dsp:txBody>
      <dsp:txXfrm rot="5400000">
        <a:off x="583871" y="1718599"/>
        <a:ext cx="1634184" cy="542663"/>
      </dsp:txXfrm>
    </dsp:sp>
    <dsp:sp modelId="{45A02F84-C6CB-43F5-AEE4-3EA66C2BD25F}">
      <dsp:nvSpPr>
        <dsp:cNvPr id="0" name=""/>
        <dsp:cNvSpPr/>
      </dsp:nvSpPr>
      <dsp:spPr>
        <a:xfrm>
          <a:off x="0" y="0"/>
          <a:ext cx="2772568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800" kern="1200" noProof="0" dirty="0">
              <a:solidFill>
                <a:schemeClr val="bg1">
                  <a:lumMod val="85000"/>
                  <a:lumOff val="15000"/>
                </a:schemeClr>
              </a:solidFill>
              <a:latin typeface="+mn-lt"/>
            </a:rPr>
            <a:t>Preparation of the </a:t>
          </a:r>
          <a:r>
            <a:rPr lang="en-US" sz="1800" kern="1200" noProof="0" dirty="0" err="1">
              <a:solidFill>
                <a:schemeClr val="bg1">
                  <a:lumMod val="85000"/>
                  <a:lumOff val="15000"/>
                </a:schemeClr>
              </a:solidFill>
              <a:latin typeface="+mn-lt"/>
            </a:rPr>
            <a:t>DataFrames</a:t>
          </a:r>
          <a:r>
            <a:rPr lang="en-US" sz="1800" kern="1200" noProof="0" dirty="0">
              <a:solidFill>
                <a:schemeClr val="bg1">
                  <a:lumMod val="85000"/>
                  <a:lumOff val="15000"/>
                </a:schemeClr>
              </a:solidFill>
              <a:latin typeface="+mn-lt"/>
            </a:rPr>
            <a:t> containing the information on the classes to which the images belong.</a:t>
          </a:r>
        </a:p>
      </dsp:txBody>
      <dsp:txXfrm>
        <a:off x="0" y="0"/>
        <a:ext cx="2772568" cy="1392951"/>
      </dsp:txXfrm>
    </dsp:sp>
    <dsp:sp modelId="{6BA46904-CB7C-4538-BD49-D3891EF19552}">
      <dsp:nvSpPr>
        <dsp:cNvPr id="0" name=""/>
        <dsp:cNvSpPr/>
      </dsp:nvSpPr>
      <dsp:spPr>
        <a:xfrm>
          <a:off x="1386284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9FDBD0-77FE-49D1-A275-A272C8C5E426}">
      <dsp:nvSpPr>
        <dsp:cNvPr id="0" name=""/>
        <dsp:cNvSpPr/>
      </dsp:nvSpPr>
      <dsp:spPr>
        <a:xfrm>
          <a:off x="1346485" y="1392951"/>
          <a:ext cx="79597" cy="7959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9615E2-3277-4D8E-8484-FF5088C8BF01}">
      <dsp:nvSpPr>
        <dsp:cNvPr id="0" name=""/>
        <dsp:cNvSpPr/>
      </dsp:nvSpPr>
      <dsp:spPr>
        <a:xfrm>
          <a:off x="2218054" y="1689240"/>
          <a:ext cx="1663541" cy="601381"/>
        </a:xfrm>
        <a:prstGeom prst="rect">
          <a:avLst/>
        </a:prstGeom>
        <a:solidFill>
          <a:schemeClr val="accent5">
            <a:hueOff val="72001"/>
            <a:satOff val="1738"/>
            <a:lumOff val="-8392"/>
            <a:alphaOff val="0"/>
          </a:schemeClr>
        </a:solidFill>
        <a:ln w="12700" cap="flat" cmpd="sng" algn="ctr">
          <a:solidFill>
            <a:schemeClr val="accent5">
              <a:hueOff val="72001"/>
              <a:satOff val="1738"/>
              <a:lumOff val="-839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noProof="0" dirty="0">
              <a:solidFill>
                <a:schemeClr val="tx1"/>
              </a:solidFill>
              <a:latin typeface="+mn-lt"/>
            </a:rPr>
            <a:t>Data Augmentation</a:t>
          </a:r>
        </a:p>
      </dsp:txBody>
      <dsp:txXfrm>
        <a:off x="2218054" y="1689240"/>
        <a:ext cx="1663541" cy="601381"/>
      </dsp:txXfrm>
    </dsp:sp>
    <dsp:sp modelId="{FEBD3C2A-A340-470A-A475-AE614EA07678}">
      <dsp:nvSpPr>
        <dsp:cNvPr id="0" name=""/>
        <dsp:cNvSpPr/>
      </dsp:nvSpPr>
      <dsp:spPr>
        <a:xfrm>
          <a:off x="1663541" y="2586910"/>
          <a:ext cx="2772568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716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800" kern="1200" noProof="0" dirty="0">
              <a:solidFill>
                <a:schemeClr val="bg1">
                  <a:lumMod val="85000"/>
                  <a:lumOff val="15000"/>
                </a:schemeClr>
              </a:solidFill>
              <a:latin typeface="+mn-lt"/>
            </a:rPr>
            <a:t>Creation of generators of new images obtained by modifying the already existing ones, to obtain a larger set of images.</a:t>
          </a:r>
        </a:p>
      </dsp:txBody>
      <dsp:txXfrm>
        <a:off x="1663541" y="2586910"/>
        <a:ext cx="2772568" cy="1392951"/>
      </dsp:txXfrm>
    </dsp:sp>
    <dsp:sp modelId="{080474C8-0FEA-4FD1-97F1-0978CFB4A37F}">
      <dsp:nvSpPr>
        <dsp:cNvPr id="0" name=""/>
        <dsp:cNvSpPr/>
      </dsp:nvSpPr>
      <dsp:spPr>
        <a:xfrm>
          <a:off x="3049825" y="2188924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72001"/>
              <a:satOff val="1738"/>
              <a:lumOff val="-8392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97FB61-2602-4A58-81E6-6F133DB1E419}">
      <dsp:nvSpPr>
        <dsp:cNvPr id="0" name=""/>
        <dsp:cNvSpPr/>
      </dsp:nvSpPr>
      <dsp:spPr>
        <a:xfrm>
          <a:off x="3010027" y="2507313"/>
          <a:ext cx="79597" cy="79597"/>
        </a:xfrm>
        <a:prstGeom prst="ellipse">
          <a:avLst/>
        </a:prstGeom>
        <a:solidFill>
          <a:schemeClr val="accent5">
            <a:hueOff val="72001"/>
            <a:satOff val="1738"/>
            <a:lumOff val="-83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82041D-873A-4600-A9C7-C0A0ADFB138B}">
      <dsp:nvSpPr>
        <dsp:cNvPr id="0" name=""/>
        <dsp:cNvSpPr/>
      </dsp:nvSpPr>
      <dsp:spPr>
        <a:xfrm>
          <a:off x="3881596" y="1689240"/>
          <a:ext cx="1663541" cy="601381"/>
        </a:xfrm>
        <a:prstGeom prst="rect">
          <a:avLst/>
        </a:prstGeom>
        <a:solidFill>
          <a:schemeClr val="accent5">
            <a:hueOff val="144003"/>
            <a:satOff val="3477"/>
            <a:lumOff val="-16784"/>
            <a:alphaOff val="0"/>
          </a:schemeClr>
        </a:solidFill>
        <a:ln w="12700" cap="flat" cmpd="sng" algn="ctr">
          <a:solidFill>
            <a:schemeClr val="accent5">
              <a:hueOff val="144003"/>
              <a:satOff val="3477"/>
              <a:lumOff val="-16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noProof="0" dirty="0">
              <a:solidFill>
                <a:schemeClr val="tx1"/>
              </a:solidFill>
              <a:latin typeface="+mn-lt"/>
            </a:rPr>
            <a:t>CNN Model </a:t>
          </a:r>
        </a:p>
      </dsp:txBody>
      <dsp:txXfrm>
        <a:off x="3881596" y="1689240"/>
        <a:ext cx="1663541" cy="601381"/>
      </dsp:txXfrm>
    </dsp:sp>
    <dsp:sp modelId="{80CDBBF8-C6B4-4166-87C1-DC9120CC7586}">
      <dsp:nvSpPr>
        <dsp:cNvPr id="0" name=""/>
        <dsp:cNvSpPr/>
      </dsp:nvSpPr>
      <dsp:spPr>
        <a:xfrm>
          <a:off x="3327082" y="0"/>
          <a:ext cx="2772568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800" kern="1200" noProof="0" dirty="0">
              <a:solidFill>
                <a:schemeClr val="bg1">
                  <a:lumMod val="85000"/>
                  <a:lumOff val="15000"/>
                </a:schemeClr>
              </a:solidFill>
            </a:rPr>
            <a:t>Creation of the model with Convolutional Neural Networks with respective training and evaluation phases on the test images.</a:t>
          </a:r>
          <a:endParaRPr lang="en-US" sz="1800" kern="12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sp:txBody>
      <dsp:txXfrm>
        <a:off x="3327082" y="0"/>
        <a:ext cx="2772568" cy="1392951"/>
      </dsp:txXfrm>
    </dsp:sp>
    <dsp:sp modelId="{89759DE5-9F8A-470E-A6D8-F13BB4DEE93D}">
      <dsp:nvSpPr>
        <dsp:cNvPr id="0" name=""/>
        <dsp:cNvSpPr/>
      </dsp:nvSpPr>
      <dsp:spPr>
        <a:xfrm>
          <a:off x="4713366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144003"/>
              <a:satOff val="3477"/>
              <a:lumOff val="-16784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CCF286-8B46-4A20-ACAC-84BA2D6EFBBC}">
      <dsp:nvSpPr>
        <dsp:cNvPr id="0" name=""/>
        <dsp:cNvSpPr/>
      </dsp:nvSpPr>
      <dsp:spPr>
        <a:xfrm>
          <a:off x="4673568" y="1392951"/>
          <a:ext cx="79597" cy="79597"/>
        </a:xfrm>
        <a:prstGeom prst="ellipse">
          <a:avLst/>
        </a:prstGeom>
        <a:solidFill>
          <a:schemeClr val="accent5">
            <a:hueOff val="144003"/>
            <a:satOff val="3477"/>
            <a:lumOff val="-16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772E08-441D-4B31-B914-17863A1F1040}">
      <dsp:nvSpPr>
        <dsp:cNvPr id="0" name=""/>
        <dsp:cNvSpPr/>
      </dsp:nvSpPr>
      <dsp:spPr>
        <a:xfrm>
          <a:off x="5545137" y="1689330"/>
          <a:ext cx="1663541" cy="601201"/>
        </a:xfrm>
        <a:prstGeom prst="rect">
          <a:avLst/>
        </a:prstGeom>
        <a:solidFill>
          <a:schemeClr val="accent5">
            <a:hueOff val="216004"/>
            <a:satOff val="5215"/>
            <a:lumOff val="-25177"/>
            <a:alphaOff val="0"/>
          </a:schemeClr>
        </a:solidFill>
        <a:ln w="12700" cap="flat" cmpd="sng" algn="ctr">
          <a:solidFill>
            <a:schemeClr val="accent5">
              <a:hueOff val="216004"/>
              <a:satOff val="5215"/>
              <a:lumOff val="-25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1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noProof="0" dirty="0">
              <a:solidFill>
                <a:schemeClr val="tx1"/>
              </a:solidFill>
            </a:rPr>
            <a:t>Test with Noise</a:t>
          </a:r>
        </a:p>
      </dsp:txBody>
      <dsp:txXfrm>
        <a:off x="5545137" y="1689330"/>
        <a:ext cx="1663541" cy="601201"/>
      </dsp:txXfrm>
    </dsp:sp>
    <dsp:sp modelId="{38827009-EB43-42D3-BD5A-9197D5074EB0}">
      <dsp:nvSpPr>
        <dsp:cNvPr id="0" name=""/>
        <dsp:cNvSpPr/>
      </dsp:nvSpPr>
      <dsp:spPr>
        <a:xfrm>
          <a:off x="4990623" y="2586910"/>
          <a:ext cx="2772568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7160" rIns="0" bIns="0" numCol="1" spcCol="1270" anchor="t" anchorCtr="1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>
                  <a:lumMod val="85000"/>
                  <a:lumOff val="15000"/>
                </a:schemeClr>
              </a:solidFill>
            </a:rPr>
            <a:t>Introduction of noise on test images to test the robustness of the CNN model.</a:t>
          </a:r>
          <a:endParaRPr lang="it-IT" sz="1800" kern="1200" dirty="0">
            <a:solidFill>
              <a:schemeClr val="bg1">
                <a:lumMod val="85000"/>
                <a:lumOff val="15000"/>
              </a:schemeClr>
            </a:solidFill>
          </a:endParaRPr>
        </a:p>
      </dsp:txBody>
      <dsp:txXfrm>
        <a:off x="4990623" y="2586910"/>
        <a:ext cx="2772568" cy="1392951"/>
      </dsp:txXfrm>
    </dsp:sp>
    <dsp:sp modelId="{CD2F5FC1-CF5F-4E74-B8F3-015EFA403112}">
      <dsp:nvSpPr>
        <dsp:cNvPr id="0" name=""/>
        <dsp:cNvSpPr/>
      </dsp:nvSpPr>
      <dsp:spPr>
        <a:xfrm>
          <a:off x="6376908" y="2188924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216004"/>
              <a:satOff val="5215"/>
              <a:lumOff val="-25177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4379E9-4686-4276-8CB8-25F08D60063D}">
      <dsp:nvSpPr>
        <dsp:cNvPr id="0" name=""/>
        <dsp:cNvSpPr/>
      </dsp:nvSpPr>
      <dsp:spPr>
        <a:xfrm>
          <a:off x="6337109" y="2507313"/>
          <a:ext cx="79597" cy="79597"/>
        </a:xfrm>
        <a:prstGeom prst="ellipse">
          <a:avLst/>
        </a:prstGeom>
        <a:solidFill>
          <a:schemeClr val="accent5">
            <a:hueOff val="216004"/>
            <a:satOff val="5215"/>
            <a:lumOff val="-2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D3FF2-195B-429B-BC6F-5B5A7FED2BE2}">
      <dsp:nvSpPr>
        <dsp:cNvPr id="0" name=""/>
        <dsp:cNvSpPr/>
      </dsp:nvSpPr>
      <dsp:spPr>
        <a:xfrm>
          <a:off x="7208678" y="1689330"/>
          <a:ext cx="1663541" cy="601201"/>
        </a:xfrm>
        <a:prstGeom prst="rect">
          <a:avLst/>
        </a:prstGeom>
        <a:solidFill>
          <a:schemeClr val="accent5">
            <a:hueOff val="288005"/>
            <a:satOff val="6954"/>
            <a:lumOff val="-33569"/>
            <a:alphaOff val="0"/>
          </a:schemeClr>
        </a:solidFill>
        <a:ln w="12700" cap="flat" cmpd="sng" algn="ctr">
          <a:solidFill>
            <a:schemeClr val="accent5">
              <a:hueOff val="288005"/>
              <a:satOff val="6954"/>
              <a:lumOff val="-33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600" kern="1200" noProof="0" dirty="0">
              <a:solidFill>
                <a:schemeClr val="tx1"/>
              </a:solidFill>
              <a:latin typeface="+mn-lt"/>
            </a:rPr>
            <a:t>Transfer Learning </a:t>
          </a:r>
        </a:p>
      </dsp:txBody>
      <dsp:txXfrm>
        <a:off x="7208678" y="1689330"/>
        <a:ext cx="1663541" cy="601201"/>
      </dsp:txXfrm>
    </dsp:sp>
    <dsp:sp modelId="{1BB5FD64-47F9-47A3-911F-535BFE17A3B9}">
      <dsp:nvSpPr>
        <dsp:cNvPr id="0" name=""/>
        <dsp:cNvSpPr/>
      </dsp:nvSpPr>
      <dsp:spPr>
        <a:xfrm>
          <a:off x="6654164" y="0"/>
          <a:ext cx="2772568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800" kern="1200" noProof="0" dirty="0">
              <a:solidFill>
                <a:schemeClr val="bg1">
                  <a:lumMod val="85000"/>
                  <a:lumOff val="15000"/>
                </a:schemeClr>
              </a:solidFill>
            </a:rPr>
            <a:t>Use of the Transfer Learning technique by exploiting an already existing model, with respective training and evaluation phases on the test images.</a:t>
          </a:r>
          <a:endParaRPr lang="en-US" sz="1800" kern="12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sp:txBody>
      <dsp:txXfrm>
        <a:off x="6654164" y="0"/>
        <a:ext cx="2772568" cy="1392951"/>
      </dsp:txXfrm>
    </dsp:sp>
    <dsp:sp modelId="{FE9B27EB-7AC7-485A-9A55-41E8118F9EAF}">
      <dsp:nvSpPr>
        <dsp:cNvPr id="0" name=""/>
        <dsp:cNvSpPr/>
      </dsp:nvSpPr>
      <dsp:spPr>
        <a:xfrm>
          <a:off x="8040449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288005"/>
              <a:satOff val="6954"/>
              <a:lumOff val="-33569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BD4721-4664-4AD0-9F11-DBE7E0B207D5}">
      <dsp:nvSpPr>
        <dsp:cNvPr id="0" name=""/>
        <dsp:cNvSpPr/>
      </dsp:nvSpPr>
      <dsp:spPr>
        <a:xfrm>
          <a:off x="8000650" y="1392951"/>
          <a:ext cx="79597" cy="79597"/>
        </a:xfrm>
        <a:prstGeom prst="ellipse">
          <a:avLst/>
        </a:prstGeom>
        <a:solidFill>
          <a:schemeClr val="accent5">
            <a:hueOff val="288005"/>
            <a:satOff val="6954"/>
            <a:lumOff val="-33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3E7832-9872-48C4-8E65-DCB39D4CDBDF}">
      <dsp:nvSpPr>
        <dsp:cNvPr id="0" name=""/>
        <dsp:cNvSpPr/>
      </dsp:nvSpPr>
      <dsp:spPr>
        <a:xfrm rot="5400000">
          <a:off x="9403300" y="1158160"/>
          <a:ext cx="601381" cy="1663541"/>
        </a:xfrm>
        <a:prstGeom prst="round2SameRect">
          <a:avLst/>
        </a:prstGeom>
        <a:solidFill>
          <a:schemeClr val="accent5">
            <a:hueOff val="360006"/>
            <a:satOff val="8692"/>
            <a:lumOff val="-41961"/>
            <a:alphaOff val="0"/>
          </a:schemeClr>
        </a:solidFill>
        <a:ln w="1270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600" kern="1200" noProof="0" dirty="0">
              <a:solidFill>
                <a:schemeClr val="tx1"/>
              </a:solidFill>
            </a:rPr>
            <a:t>Test with Noise</a:t>
          </a:r>
          <a:endParaRPr lang="en-US" sz="1600" kern="1200" noProof="0" dirty="0">
            <a:solidFill>
              <a:schemeClr val="tx1"/>
            </a:solidFill>
            <a:latin typeface="+mn-lt"/>
          </a:endParaRPr>
        </a:p>
      </dsp:txBody>
      <dsp:txXfrm rot="-5400000">
        <a:off x="8872221" y="1718597"/>
        <a:ext cx="1634184" cy="542667"/>
      </dsp:txXfrm>
    </dsp:sp>
    <dsp:sp modelId="{1FA3C236-5719-4A33-A6BB-80FA85F940E3}">
      <dsp:nvSpPr>
        <dsp:cNvPr id="0" name=""/>
        <dsp:cNvSpPr/>
      </dsp:nvSpPr>
      <dsp:spPr>
        <a:xfrm>
          <a:off x="8317706" y="2586910"/>
          <a:ext cx="2772568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716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800" kern="1200" dirty="0">
              <a:solidFill>
                <a:schemeClr val="bg1">
                  <a:lumMod val="85000"/>
                  <a:lumOff val="15000"/>
                </a:schemeClr>
              </a:solidFill>
            </a:rPr>
            <a:t>Introduction of noise on test images to test the robustness of the Transfer Learning model.</a:t>
          </a:r>
          <a:endParaRPr lang="en-US" sz="1800" kern="1200" noProof="0" dirty="0">
            <a:solidFill>
              <a:schemeClr val="bg1">
                <a:lumMod val="85000"/>
                <a:lumOff val="15000"/>
              </a:schemeClr>
            </a:solidFill>
            <a:latin typeface="+mn-lt"/>
          </a:endParaRPr>
        </a:p>
      </dsp:txBody>
      <dsp:txXfrm>
        <a:off x="8317706" y="2586910"/>
        <a:ext cx="2772568" cy="1392951"/>
      </dsp:txXfrm>
    </dsp:sp>
    <dsp:sp modelId="{18F1C823-9ACD-4FCD-8102-F468DCE57A45}">
      <dsp:nvSpPr>
        <dsp:cNvPr id="0" name=""/>
        <dsp:cNvSpPr/>
      </dsp:nvSpPr>
      <dsp:spPr>
        <a:xfrm>
          <a:off x="9703990" y="2188924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AD0AB8-BBDF-4F0A-A6A0-850E289DD521}">
      <dsp:nvSpPr>
        <dsp:cNvPr id="0" name=""/>
        <dsp:cNvSpPr/>
      </dsp:nvSpPr>
      <dsp:spPr>
        <a:xfrm>
          <a:off x="9664192" y="2507313"/>
          <a:ext cx="79597" cy="79597"/>
        </a:xfrm>
        <a:prstGeom prst="ellipse">
          <a:avLst/>
        </a:prstGeom>
        <a:solidFill>
          <a:schemeClr val="accent5">
            <a:hueOff val="360006"/>
            <a:satOff val="8692"/>
            <a:lumOff val="-4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oundedRectangleTimeline">
  <dgm:title val="Sequenza temporale con rettangoli arrotondati"/>
  <dgm:desc val="Utilizzabile per mostrare un elenco di eventi in ordine cronologico. Una casella invisibile contiene la descrizione, mentre la data compare all'intero di rettangoli, tranne che per il primo e l'ultimo nodo in cui gli angoli del rettangolo sono arrotondati. Può visualizzare grandi quantità di testo e un formato data descrittivo lungo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animLvl val="lvl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18"/>
      <dgm:constr type="primFontSz" for="des" forName="Childtext" val="18"/>
      <dgm:constr type="primFontSz" for="des" forName="Childtext" refType="primFontSz" refFor="des" refForName="parent" op="lte"/>
      <dgm:constr type="w" for="ch" forName="composite" refType="w"/>
      <dgm:constr type="h" for="ch" forName="composite" refType="h"/>
      <dgm:constr type="w" for="ch" forName="spaceBetweenRectangles" refType="w" refFor="ch" refForName="composite" fact="-0.4"/>
      <dgm:constr type="w" for="ch" ptType="sibTrans" op="equ"/>
      <dgm:constr type="primFontSz" for="des" forName="parent" op="equ"/>
      <dgm:constr type="primFontSz" for="des" forName="Childtext" op="equ"/>
      <dgm:constr type="primFontSz" for="des" forName="parent1" val="18"/>
      <dgm:constr type="primFontSz" for="des" forName="Childtext1" val="18"/>
      <dgm:constr type="primFontSz" for="des" forName="Childtext1" refType="primFontSz" refFor="des" refForName="parent1" op="lte"/>
      <dgm:constr type="w" for="ch" forName="composite1" refType="w"/>
      <dgm:constr type="h" for="ch" forName="composite1" refType="h"/>
      <dgm:constr type="w" for="ch" forName="spaceBetweenRectangles1" refType="w" refFor="ch" refForName="composite1" fact="-0.4"/>
      <dgm:constr type="primFontSz" for="des" forName="parent1" op="equ"/>
      <dgm:constr type="primFontSz" for="des" forName="Childtext1" op="equ"/>
    </dgm:constrLst>
    <dgm:choose name="layoutByNodeCnt">
      <dgm:if name="twoOrLessNodes" axis="ch" ptType="node" func="cnt" op="lte" val="2">
        <dgm:forEach name="nodesForEach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choose name="casesForFirstAndLastNode1">
              <dgm:if name="startNode1" axis="self" ptType="node" func="pos" op="equ" val="1">
                <dgm:choose name="removeLineWhenOnlyOneNode1">
                  <dgm:if name="ifOnlyOneNode1" axis="followSib" ptType="node" func="cnt" op="equ" val="0">
                    <dgm:constrLst>
                      <dgm:constr type="w" for="ch" forName="parent" refType="w" fact="0.95"/>
                      <dgm:constr type="l" for="ch" forName="parent" refType="w" fact="0.025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025"/>
                      <dgm:constr type="w" for="ch" forName="Childtext" refType="w" fact="0.95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if>
                  <dgm:else name="ifMoreThanOneNode1">
                    <dgm:constrLst>
                      <dgm:constr type="w" for="ch" forName="parent" refType="w" fact="0.6"/>
                      <dgm:constr type="l" for="ch" forName="parent" refType="w" fact="0.2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2"/>
                      <dgm:constr type="w" for="ch" forName="Childtext" refType="w" fact="0.6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else>
                </dgm:choose>
              </dgm:if>
              <dgm:else name="notStartNode1">
                <dgm:constrLst>
                  <dgm:constr type="w" for="ch" forName="parent" refType="w" fact="0.6"/>
                  <dgm:constr type="l" for="ch" forName="parent" refType="w" fact="0.2"/>
                  <dgm:constr type="t" for="ch" forName="parent" refType="h" fact="0.45"/>
                  <dgm:constr type="h" for="ch" forName="parent" refType="h" fact="0.1"/>
                  <dgm:constr type="l" for="ch" forName="Childtext" refType="w" fact="0.2"/>
                  <dgm:constr type="w" for="ch" forName="Childtext" refType="w" fact="0.6"/>
                  <dgm:constr type="h" for="ch" forName="Childtext" refType="h" fact="0.35"/>
                  <dgm:constr type="t" for="ch" forName="Childtext" refType="h" fact="0.65"/>
                  <dgm:constr type="w" for="ch" forName="ConnectLine"/>
                  <dgm:constr type="h" for="ch" forName="ConnectLine" refType="h" fact="0.08"/>
                  <dgm:constr type="t" for="ch" forName="ConnectLine" refType="h" fact="0.55"/>
                  <dgm:constr type="ctrX" for="ch" forName="ConnectLine" refType="w" fact="0.5"/>
                  <dgm:constr type="w" for="ch" forName="ConnectLineEnd" refType="h" fact="0.02"/>
                  <dgm:constr type="h" for="ch" forName="ConnectLineEnd" refType="h" fact="0.02"/>
                  <dgm:constr type="b" for="ch" forName="ConnectLineEnd" refType="h" fact="0.65"/>
                  <dgm:constr type="ctrX" for="ch" forName="ConnectLineEnd" refType="w" fact="0.5"/>
                  <dgm:constr type="w" for="ch" forName="EmptyPane" refType="w"/>
                  <dgm:constr type="h" for="ch" forName="EmptyPane" refType="h" fact="0.45"/>
                </dgm:constrLst>
              </dgm:else>
            </dgm:choose>
            <dgm:layoutNode name="parent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">
                <dgm:if name="startNode" axis="self" ptType="node" func="pos" op="equ" val="1">
                  <dgm:choose name="removeLineWhenOnlyOneNode">
                    <dgm:if name="ifOnlyOneNode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">
                      <dgm:choose name="Name18">
                        <dgm:if name="Name19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">
                  <dgm:choose name="Name22">
                    <dgm:if name="Name23" axis="self" ptType="node" func="revPos" op="equ" val="1">
                      <dgm:choose name="Name24">
                        <dgm:if name="Name25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" styleLbl="revTx">
              <dgm:varLst>
                <dgm:bulletEnabled val="1"/>
              </dgm:varLst>
              <dgm:choose name="casesForTxtDirLogic">
                <dgm:if name="Name77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" axis="followSib" ptType="sibTrans" cnt="1">
            <dgm:layoutNode name="spaceBetweenRectangle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moreThanTwoNodes">
        <dgm:forEach name="nodesForEach1" axis="ch" ptType="node">
          <dgm:layoutNode name="composite1">
            <dgm:alg type="composite"/>
            <dgm:shape xmlns:r="http://schemas.openxmlformats.org/officeDocument/2006/relationships" r:blip="">
              <dgm:adjLst/>
            </dgm:shape>
            <dgm:choose name="casesForSnakingLogic21">
              <dgm:if name="oddNode21" axis="self" ptType="node" func="posOdd" op="equ" val="1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w" for="ch" forName="ConnectLine1"/>
                  <dgm:constr type="h" for="ch" forName="ConnectLine1" refType="h" fact="0.08"/>
                  <dgm:constr type="t" for="ch" forName="ConnectLine1" refType="h" fact="0.37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t" for="ch" forName="ConnectLineEnd1" refType="h" fact="0.35"/>
                  <dgm:constr type="ctrX" for="ch" forName="ConnectLineEnd1" refType="w" fact="0.5"/>
                  <dgm:constr type="w" for="ch" forName="EmptyPane1" refType="w"/>
                  <dgm:constr type="t" for="ch" forName="EmptyPane1" refType="h" fact="0.55"/>
                  <dgm:constr type="h" for="ch" forName="EmptyPane1" refType="h" fact="0.45"/>
                </dgm:constrLst>
              </dgm:if>
              <dgm:else name="evenNode2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t" for="ch" forName="Childtext1" refType="h" fact="0.65"/>
                  <dgm:constr type="w" for="ch" forName="ConnectLine1"/>
                  <dgm:constr type="h" for="ch" forName="ConnectLine1" refType="h" fact="0.08"/>
                  <dgm:constr type="t" for="ch" forName="ConnectLine1" refType="h" fact="0.55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b" for="ch" forName="ConnectLineEnd1" refType="h" fact="0.65"/>
                  <dgm:constr type="ctrX" for="ch" forName="ConnectLineEnd1" refType="w" fact="0.5"/>
                  <dgm:constr type="w" for="ch" forName="EmptyPane1" refType="w"/>
                  <dgm:constr type="h" for="ch" forName="EmptyPane1" refType="h" fact="0.45"/>
                </dgm:constrLst>
              </dgm:else>
            </dgm:choose>
            <dgm:layoutNode name="parent1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12">
                <dgm:if name="startNode12" axis="self" ptType="node" func="pos" op="equ" val="1">
                  <dgm:choose name="removeLineWhenOnlyOneNode12">
                    <dgm:if name="ifOnlyOneNode12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12">
                      <dgm:choose name="Name181">
                        <dgm:if name="Name191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1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12">
                  <dgm:choose name="Name221">
                    <dgm:if name="Name231" axis="self" ptType="node" func="revPos" op="equ" val="1">
                      <dgm:choose name="Name241">
                        <dgm:if name="Name251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1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1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1" styleLbl="revTx">
              <dgm:varLst>
                <dgm:bulletEnabled val="1"/>
              </dgm:varLst>
              <dgm:choose name="casesForTxtDirLogic1">
                <dgm:if name="Name771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1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1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1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1" axis="followSib" ptType="sibTrans" cnt="1">
            <dgm:layoutNode name="spaceBetweenRectangles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45FDDA-C8F8-4640-B291-3034A1C41F02}" type="datetime1">
              <a:rPr lang="it-IT" smtClean="0"/>
              <a:t>27/06/2022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8B9F0A1-F219-446B-A3CE-307DCA1AC676}" type="datetime1">
              <a:rPr lang="it-IT" smtClean="0"/>
              <a:t>27/06/2022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10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8796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11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82943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12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08796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13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739584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14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762171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15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2192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16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769164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17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78487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18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77945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2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80097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3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5438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4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44086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5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491243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6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23191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7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339901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8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392073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9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27/06/2022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33264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it-IT" sz="4800"/>
              <a:t>3DFloat</a:t>
            </a:r>
          </a:p>
        </p:txBody>
      </p:sp>
      <p:sp>
        <p:nvSpPr>
          <p:cNvPr id="14" name="Segnaposto immagine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igura a mano libera: Forma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lonna contenu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po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igura a mano libera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6" name="Figura a mano libera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8" name="Oval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7" name="Segnaposto contenuto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22" name="Segnaposto testo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Segnaposto contenuto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18" name="Segnaposto testo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</a:t>
            </a:r>
          </a:p>
        </p:txBody>
      </p:sp>
      <p:sp>
        <p:nvSpPr>
          <p:cNvPr id="21" name="Segnaposto contenuto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Riepi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olo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1" name="Sottotitolo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it-IT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  <a:endParaRPr lang="it-IT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Segnaposto immagine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2" name="Segnaposto immagine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igura a mano libera: Forma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45" name="Ovale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46" name="Figura a mano libera: Forma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igura a mano libera: Forma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21" name="Ovale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 dirty="0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igura a mano libera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6" name="Figura a mano libera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8" name="Oval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e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igura a mano libera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21" name="Ovale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igura a mano libera: Forma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it-IT" sz="1600"/>
              <a:t>Fare clic per inserire il testo</a:t>
            </a:r>
          </a:p>
        </p:txBody>
      </p:sp>
      <p:sp>
        <p:nvSpPr>
          <p:cNvPr id="17" name="Segnaposto immagine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2" name="Segnaposto immagine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5" name="Segnaposto immagine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igura a mano libera: Forma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8" name="Segnaposto immagine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9" name="Segnaposto immagine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0" name="Segnaposto immagine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1" name="Segnaposto contenuto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nterruzione di sezio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 dirty="0"/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16" name="Sottotito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it-IT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  <a:endParaRPr lang="it-IT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nterruzione di sezio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6" name="Sottotito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it-IT" noProof="0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Sequenza temporale dia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o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igura a mano libera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 dirty="0">
                <a:solidFill>
                  <a:schemeClr val="tx1"/>
                </a:solidFill>
              </a:endParaRPr>
            </a:p>
          </p:txBody>
        </p:sp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5" name="Ovale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6" name="Figura a mano libera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dirty="0"/>
              <a:t>Martedì 2 febbraio 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dirty="0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igura a mano libera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0" name="Figura a mano libera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1" name="Figura a mano libera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</p:grpSp>
      <p:sp>
        <p:nvSpPr>
          <p:cNvPr id="12" name="Ovale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 dirty="0"/>
          </a:p>
        </p:txBody>
      </p:sp>
      <p:sp>
        <p:nvSpPr>
          <p:cNvPr id="17" name="Segnaposto contenuto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5" name="Segnaposto immagine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40" name="Titolo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it-IT"/>
              <a:t>Team</a:t>
            </a:r>
          </a:p>
        </p:txBody>
      </p:sp>
      <p:grpSp>
        <p:nvGrpSpPr>
          <p:cNvPr id="51" name="Gruppo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igura a mano libera: Forma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53" name="Figura a mano libera: Forma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54" name="Ovale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55" name="Ovale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56" name="Segnaposto immagine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7" name="Segnaposto immagine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8" name="Segnaposto immagine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9" name="Segnaposto immagine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63" name="Segnaposto testo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1" name="Segnaposto testo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5" name="Segnaposto testo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4" name="Segnaposto testo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7" name="Segnaposto testo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6" name="Segnaposto testo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9" name="Segnaposto testo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8" name="Segnaposto testo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lonna contenuto 2 (diapositiva di confron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e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it-IT"/>
              <a:t>Testo del piè di pagina di esempio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it-IT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igura a mano libera: Forma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igura a mano libera: Forma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sp>
          <p:nvSpPr>
            <p:cNvPr id="42" name="Figura a mano libera: Forma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43" name="Ovale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44" name="Ovale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 useBgFill="1">
        <p:nvSpPr>
          <p:cNvPr id="46" name="Rettangolo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pic>
        <p:nvPicPr>
          <p:cNvPr id="8" name="Segnaposto immagine 7" descr="Sfondo digitale punti dati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ttangolo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1057" y="1065076"/>
            <a:ext cx="6311491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en-US" sz="4600" dirty="0"/>
              <a:t>MACHINE LEARNING TECHNIQUES FOR OIL SPILL DETECTION</a:t>
            </a:r>
            <a:endParaRPr lang="it-IT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1057" y="4180011"/>
            <a:ext cx="5437187" cy="1336391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lnSpc>
                <a:spcPct val="100000"/>
              </a:lnSpc>
              <a:buNone/>
            </a:pPr>
            <a:r>
              <a:rPr lang="it-IT" dirty="0"/>
              <a:t>Manuel Gabrielli</a:t>
            </a:r>
            <a:endParaRPr lang="it-IT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10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FB1D3F91-DEF1-E248-CCC8-2BE6085FA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rtlCol="0"/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CNN Model’s Confusion Matrices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ADB09831-CEFF-10AE-4C1E-9453D886A1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4"/>
          <a:stretch/>
        </p:blipFill>
        <p:spPr bwMode="auto">
          <a:xfrm>
            <a:off x="2352845" y="1220956"/>
            <a:ext cx="7486310" cy="532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846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11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E887FCA7-DD72-0F89-3379-76D614AB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975600"/>
          </a:xfrm>
        </p:spPr>
        <p:txBody>
          <a:bodyPr rtlCol="0">
            <a:normAutofit/>
          </a:bodyPr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Test with Noise </a:t>
            </a:r>
          </a:p>
        </p:txBody>
      </p:sp>
      <p:sp>
        <p:nvSpPr>
          <p:cNvPr id="6" name="Segnaposto contenuto 9">
            <a:extLst>
              <a:ext uri="{FF2B5EF4-FFF2-40B4-BE49-F238E27FC236}">
                <a16:creationId xmlns:a16="http://schemas.microsoft.com/office/drawing/2014/main" id="{2354EA61-28B3-DBA4-75DC-2438285F1EEF}"/>
              </a:ext>
            </a:extLst>
          </p:cNvPr>
          <p:cNvSpPr txBox="1">
            <a:spLocks/>
          </p:cNvSpPr>
          <p:nvPr/>
        </p:nvSpPr>
        <p:spPr>
          <a:xfrm>
            <a:off x="495300" y="1524875"/>
            <a:ext cx="10971401" cy="1904125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The model was tested on test images affected by noise with incrementing variability.</a:t>
            </a:r>
          </a:p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The variability goes from 40 to </a:t>
            </a:r>
            <a:r>
              <a:rPr lang="en-US" b="0" i="0" dirty="0">
                <a:solidFill>
                  <a:srgbClr val="000000"/>
                </a:solidFill>
                <a:effectLst/>
                <a:latin typeface="Gill Sans Nova" panose="020B0602020104020203" pitchFamily="34" charset="0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</a:rPr>
              <a:t>30, increasing by </a:t>
            </a:r>
            <a:r>
              <a:rPr lang="en-US" b="0" i="0" dirty="0">
                <a:solidFill>
                  <a:srgbClr val="000000"/>
                </a:solidFill>
                <a:effectLst/>
                <a:latin typeface="Gill Sans Nova" panose="020B0602020104020203" pitchFamily="34" charset="0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</a:rPr>
              <a:t>0 each time.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Gill Sans MT" panose="020B0502020104020203" pitchFamily="34" charset="0"/>
              </a:rPr>
              <a:t>The model is robust to noise since the values of the evaluation metrics do not decrease.</a:t>
            </a:r>
          </a:p>
          <a:p>
            <a:endParaRPr lang="it-IT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14843199-D71D-728C-64EF-55C0EDB92D02}"/>
              </a:ext>
            </a:extLst>
          </p:cNvPr>
          <p:cNvSpPr/>
          <p:nvPr/>
        </p:nvSpPr>
        <p:spPr>
          <a:xfrm>
            <a:off x="11580019" y="5798344"/>
            <a:ext cx="116681" cy="939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EAEC96-389C-5DC6-DC83-205E803AA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235" y="3163077"/>
            <a:ext cx="5329530" cy="3275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9035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12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E887FCA7-DD72-0F89-3379-76D614AB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975600"/>
          </a:xfrm>
        </p:spPr>
        <p:txBody>
          <a:bodyPr rtlCol="0">
            <a:normAutofit/>
          </a:bodyPr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Test with Noise 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14843199-D71D-728C-64EF-55C0EDB92D02}"/>
              </a:ext>
            </a:extLst>
          </p:cNvPr>
          <p:cNvSpPr/>
          <p:nvPr/>
        </p:nvSpPr>
        <p:spPr>
          <a:xfrm>
            <a:off x="11580019" y="5798344"/>
            <a:ext cx="116681" cy="939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F09444F6-C51F-B6BD-437C-A10DE657CD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9"/>
          <a:stretch/>
        </p:blipFill>
        <p:spPr bwMode="auto">
          <a:xfrm>
            <a:off x="3244400" y="2296051"/>
            <a:ext cx="5703200" cy="4012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egnaposto contenuto 9">
            <a:extLst>
              <a:ext uri="{FF2B5EF4-FFF2-40B4-BE49-F238E27FC236}">
                <a16:creationId xmlns:a16="http://schemas.microsoft.com/office/drawing/2014/main" id="{A1BF3532-67FD-09EF-D56F-C4E19E941A95}"/>
              </a:ext>
            </a:extLst>
          </p:cNvPr>
          <p:cNvSpPr txBox="1">
            <a:spLocks/>
          </p:cNvSpPr>
          <p:nvPr/>
        </p:nvSpPr>
        <p:spPr>
          <a:xfrm>
            <a:off x="550862" y="1524875"/>
            <a:ext cx="11029157" cy="1904125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0000"/>
                </a:solidFill>
              </a:rPr>
              <a:t>Results are confirmed by the Confusion Matrices obtained on the results of the predictions on images with highest quantity of noise.</a:t>
            </a:r>
            <a:endParaRPr lang="en-US" b="0" i="0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53584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13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E887FCA7-DD72-0F89-3379-76D614AB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975600"/>
          </a:xfrm>
        </p:spPr>
        <p:txBody>
          <a:bodyPr rtlCol="0">
            <a:normAutofit/>
          </a:bodyPr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Transfer Learning Model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14843199-D71D-728C-64EF-55C0EDB92D02}"/>
              </a:ext>
            </a:extLst>
          </p:cNvPr>
          <p:cNvSpPr/>
          <p:nvPr/>
        </p:nvSpPr>
        <p:spPr>
          <a:xfrm>
            <a:off x="11580019" y="5798344"/>
            <a:ext cx="116681" cy="939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egnaposto contenuto 9">
            <a:extLst>
              <a:ext uri="{FF2B5EF4-FFF2-40B4-BE49-F238E27FC236}">
                <a16:creationId xmlns:a16="http://schemas.microsoft.com/office/drawing/2014/main" id="{A1BF3532-67FD-09EF-D56F-C4E19E941A95}"/>
              </a:ext>
            </a:extLst>
          </p:cNvPr>
          <p:cNvSpPr txBox="1">
            <a:spLocks/>
          </p:cNvSpPr>
          <p:nvPr/>
        </p:nvSpPr>
        <p:spPr>
          <a:xfrm>
            <a:off x="550862" y="1524875"/>
            <a:ext cx="11029157" cy="4689313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0000"/>
                </a:solidFill>
              </a:rPr>
              <a:t>Machine Learning technique where a model developed for a task is reused as the starting point for a model on a second task.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M</a:t>
            </a:r>
            <a:r>
              <a:rPr lang="en-US" b="0" i="0" dirty="0">
                <a:solidFill>
                  <a:srgbClr val="000000"/>
                </a:solidFill>
                <a:effectLst/>
              </a:rPr>
              <a:t>odel trained on the ImageNet dataset, provided by </a:t>
            </a:r>
            <a:r>
              <a:rPr lang="en-US" dirty="0">
                <a:solidFill>
                  <a:srgbClr val="000000"/>
                </a:solidFill>
              </a:rPr>
              <a:t>TensorFlow</a:t>
            </a:r>
            <a:r>
              <a:rPr lang="en-US" b="0" i="0" dirty="0">
                <a:solidFill>
                  <a:srgbClr val="000000"/>
                </a:solidFill>
                <a:effectLst/>
              </a:rPr>
              <a:t> hub.</a:t>
            </a:r>
          </a:p>
          <a:p>
            <a:endParaRPr lang="en-US" b="0" i="0" dirty="0">
              <a:solidFill>
                <a:srgbClr val="000000"/>
              </a:solidFill>
              <a:effectLst/>
            </a:endParaRPr>
          </a:p>
          <a:p>
            <a:r>
              <a:rPr lang="en-US" dirty="0">
                <a:solidFill>
                  <a:srgbClr val="000000"/>
                </a:solidFill>
              </a:rPr>
              <a:t>The new model is obtained by incorporating the existing one and adding a new layer on top for training on the new images.</a:t>
            </a:r>
            <a:endParaRPr lang="en-US" b="0" i="0" dirty="0">
              <a:solidFill>
                <a:srgbClr val="000000"/>
              </a:solidFill>
              <a:effectLst/>
            </a:endParaRPr>
          </a:p>
        </p:txBody>
      </p:sp>
      <p:pic>
        <p:nvPicPr>
          <p:cNvPr id="1026" name="Picture 2" descr="NLP's ImageNet moment has arrived">
            <a:extLst>
              <a:ext uri="{FF2B5EF4-FFF2-40B4-BE49-F238E27FC236}">
                <a16:creationId xmlns:a16="http://schemas.microsoft.com/office/drawing/2014/main" id="{B04E5B5A-A24B-F41C-3CF2-88131B7AC3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2235" r="59197" b="63539"/>
          <a:stretch/>
        </p:blipFill>
        <p:spPr bwMode="auto">
          <a:xfrm>
            <a:off x="4265138" y="5463468"/>
            <a:ext cx="3661724" cy="750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1288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14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E887FCA7-DD72-0F89-3379-76D614AB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975600"/>
          </a:xfrm>
        </p:spPr>
        <p:txBody>
          <a:bodyPr rtlCol="0">
            <a:normAutofit/>
          </a:bodyPr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T.L. Model Evaluation</a:t>
            </a:r>
          </a:p>
        </p:txBody>
      </p:sp>
      <p:sp>
        <p:nvSpPr>
          <p:cNvPr id="6" name="Segnaposto contenuto 9">
            <a:extLst>
              <a:ext uri="{FF2B5EF4-FFF2-40B4-BE49-F238E27FC236}">
                <a16:creationId xmlns:a16="http://schemas.microsoft.com/office/drawing/2014/main" id="{2354EA61-28B3-DBA4-75DC-2438285F1EEF}"/>
              </a:ext>
            </a:extLst>
          </p:cNvPr>
          <p:cNvSpPr txBox="1">
            <a:spLocks/>
          </p:cNvSpPr>
          <p:nvPr/>
        </p:nvSpPr>
        <p:spPr>
          <a:xfrm>
            <a:off x="779462" y="3671725"/>
            <a:ext cx="10863212" cy="2478380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The evaluation metrics are the same.</a:t>
            </a:r>
          </a:p>
          <a:p>
            <a:endParaRPr lang="en-US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In this model the values of the metrics are much higher than before. </a:t>
            </a:r>
          </a:p>
          <a:p>
            <a:endParaRPr lang="en-US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The values of Precision, Recall and F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Gill Sans Nova" panose="020B0602020104020203" pitchFamily="34" charset="0"/>
              </a:rPr>
              <a:t>1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-Score for ‘</a:t>
            </a:r>
            <a:r>
              <a:rPr lang="en-US" i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Oil Spill’ 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class are very satisfying.</a:t>
            </a:r>
            <a:endParaRPr lang="it-IT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BF5CAF9F-AE5C-7171-F77F-AA270D163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0362" y="1389841"/>
            <a:ext cx="6391275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45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15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FB1D3F91-DEF1-E248-CCC8-2BE6085FA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rtlCol="0"/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T.L. Model’s Confusion Matrices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AF24A42-ABDC-1B50-F87E-BB315B7E34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35"/>
          <a:stretch/>
        </p:blipFill>
        <p:spPr bwMode="auto">
          <a:xfrm>
            <a:off x="2369502" y="1215275"/>
            <a:ext cx="7452996" cy="5306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0119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16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E887FCA7-DD72-0F89-3379-76D614AB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975600"/>
          </a:xfrm>
        </p:spPr>
        <p:txBody>
          <a:bodyPr rtlCol="0">
            <a:normAutofit/>
          </a:bodyPr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Test with Noise </a:t>
            </a:r>
          </a:p>
        </p:txBody>
      </p:sp>
      <p:sp>
        <p:nvSpPr>
          <p:cNvPr id="6" name="Segnaposto contenuto 9">
            <a:extLst>
              <a:ext uri="{FF2B5EF4-FFF2-40B4-BE49-F238E27FC236}">
                <a16:creationId xmlns:a16="http://schemas.microsoft.com/office/drawing/2014/main" id="{2354EA61-28B3-DBA4-75DC-2438285F1EEF}"/>
              </a:ext>
            </a:extLst>
          </p:cNvPr>
          <p:cNvSpPr txBox="1">
            <a:spLocks/>
          </p:cNvSpPr>
          <p:nvPr/>
        </p:nvSpPr>
        <p:spPr>
          <a:xfrm>
            <a:off x="495300" y="1524875"/>
            <a:ext cx="10971401" cy="1904125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Same way of testing the model on images affected by noise with incremental variability.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Gill Sans MT" panose="020B0502020104020203" pitchFamily="34" charset="0"/>
              </a:rPr>
              <a:t>Accuracy and Recall values generally remain stable.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Gill Sans MT" panose="020B0502020104020203" pitchFamily="34" charset="0"/>
              </a:rPr>
              <a:t>The model is robust to noise since the values of the evaluation metrics do not decrease much.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Gill Sans MT" panose="020B0502020104020203" pitchFamily="34" charset="0"/>
            </a:endParaRPr>
          </a:p>
          <a:p>
            <a:endParaRPr lang="it-IT" dirty="0">
              <a:solidFill>
                <a:schemeClr val="bg1">
                  <a:lumMod val="85000"/>
                  <a:lumOff val="15000"/>
                </a:schemeClr>
              </a:solidFill>
              <a:latin typeface="Gill Sans MT" panose="020B0502020104020203" pitchFamily="34" charset="0"/>
            </a:endParaRP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14843199-D71D-728C-64EF-55C0EDB92D02}"/>
              </a:ext>
            </a:extLst>
          </p:cNvPr>
          <p:cNvSpPr/>
          <p:nvPr/>
        </p:nvSpPr>
        <p:spPr>
          <a:xfrm>
            <a:off x="11580019" y="5798344"/>
            <a:ext cx="116681" cy="939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C4EDA86C-8FC1-C1B2-1817-E41A6133E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3058" y="3207983"/>
            <a:ext cx="5045884" cy="310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6523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17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E887FCA7-DD72-0F89-3379-76D614AB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975600"/>
          </a:xfrm>
        </p:spPr>
        <p:txBody>
          <a:bodyPr rtlCol="0">
            <a:normAutofit/>
          </a:bodyPr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Test with Noise 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14843199-D71D-728C-64EF-55C0EDB92D02}"/>
              </a:ext>
            </a:extLst>
          </p:cNvPr>
          <p:cNvSpPr/>
          <p:nvPr/>
        </p:nvSpPr>
        <p:spPr>
          <a:xfrm>
            <a:off x="11580019" y="5798344"/>
            <a:ext cx="116681" cy="939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egnaposto contenuto 9">
            <a:extLst>
              <a:ext uri="{FF2B5EF4-FFF2-40B4-BE49-F238E27FC236}">
                <a16:creationId xmlns:a16="http://schemas.microsoft.com/office/drawing/2014/main" id="{A1BF3532-67FD-09EF-D56F-C4E19E941A95}"/>
              </a:ext>
            </a:extLst>
          </p:cNvPr>
          <p:cNvSpPr txBox="1">
            <a:spLocks/>
          </p:cNvSpPr>
          <p:nvPr/>
        </p:nvSpPr>
        <p:spPr>
          <a:xfrm>
            <a:off x="550862" y="1524875"/>
            <a:ext cx="11029157" cy="1904125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0000"/>
                </a:solidFill>
              </a:rPr>
              <a:t>Confusion Matrices, obtained on the results of the predictions on images with highest quantity of noise, confirm the robustness to noise of the model.</a:t>
            </a:r>
            <a:endParaRPr lang="en-US" b="0" i="0" dirty="0">
              <a:solidFill>
                <a:srgbClr val="000000"/>
              </a:solidFill>
              <a:effectLst/>
            </a:endParaRPr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23676994-3A80-5C64-53BF-04210970DD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73"/>
          <a:stretch/>
        </p:blipFill>
        <p:spPr bwMode="auto">
          <a:xfrm>
            <a:off x="3433844" y="2326302"/>
            <a:ext cx="5861569" cy="415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6497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igura a mano libera: Forma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40" name="Gruppo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igura a mano libera: Forma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sp>
          <p:nvSpPr>
            <p:cNvPr id="42" name="Figura a mano libera: Forma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43" name="Ovale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44" name="Ovale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 useBgFill="1">
        <p:nvSpPr>
          <p:cNvPr id="46" name="Rettangolo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pic>
        <p:nvPicPr>
          <p:cNvPr id="8" name="Segnaposto immagine 7" descr="Sfondo digitale punti dati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ttangolo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1057" y="1065076"/>
            <a:ext cx="6311491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en-US" sz="4800" dirty="0"/>
              <a:t>THANKS FOR YOUR ATTENTION</a:t>
            </a:r>
            <a:endParaRPr lang="it-IT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1057" y="4180011"/>
            <a:ext cx="5437187" cy="1336391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lnSpc>
                <a:spcPct val="100000"/>
              </a:lnSpc>
              <a:buNone/>
            </a:pPr>
            <a:r>
              <a:rPr lang="it-IT" dirty="0"/>
              <a:t>Manuel Gabrielli</a:t>
            </a:r>
            <a:endParaRPr lang="it-IT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2492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D6AA2C7F-2ECF-D2E1-698C-75758FFDA5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11" name="Tito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3064103"/>
            <a:ext cx="4500562" cy="974915"/>
          </a:xfrm>
        </p:spPr>
        <p:txBody>
          <a:bodyPr rtlCol="0"/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640788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2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2" name="Segnaposto contenut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39018"/>
            <a:ext cx="11090274" cy="1563688"/>
          </a:xfrm>
          <a:noFill/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In this project I experiment two different techniques, Convolutional Neural Networks and Transfer Learning, for oil spill detection. I also consider techniques for data augmentation and artificial noise generation, to provide a wider spectrum of experiments.</a:t>
            </a:r>
          </a:p>
        </p:txBody>
      </p:sp>
      <p:pic>
        <p:nvPicPr>
          <p:cNvPr id="14" name="Immagine 13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EF53C03C-F27C-3B44-6C83-C6B4956274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42" b="30356"/>
          <a:stretch/>
        </p:blipFill>
        <p:spPr>
          <a:xfrm>
            <a:off x="0" y="-3374"/>
            <a:ext cx="12192000" cy="241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701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3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2">
            <a:extLst>
              <a:ext uri="{FF2B5EF4-FFF2-40B4-BE49-F238E27FC236}">
                <a16:creationId xmlns:a16="http://schemas.microsoft.com/office/drawing/2014/main" id="{B9F3BAD2-6F12-DA76-5D3F-36DEFBF1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rtlCol="0"/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Project Phases</a:t>
            </a:r>
          </a:p>
        </p:txBody>
      </p:sp>
      <p:graphicFrame>
        <p:nvGraphicFramePr>
          <p:cNvPr id="6" name="Segnaposto contenuto 3" descr="Segnaposto SmartArt della sequenza temporale ">
            <a:extLst>
              <a:ext uri="{FF2B5EF4-FFF2-40B4-BE49-F238E27FC236}">
                <a16:creationId xmlns:a16="http://schemas.microsoft.com/office/drawing/2014/main" id="{65FCD305-B145-8DED-389D-7213E42FE3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8836716"/>
              </p:ext>
            </p:extLst>
          </p:nvPr>
        </p:nvGraphicFramePr>
        <p:xfrm>
          <a:off x="550863" y="1881275"/>
          <a:ext cx="11090275" cy="3979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18321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4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E887FCA7-DD72-0F89-3379-76D614AB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975600"/>
          </a:xfrm>
        </p:spPr>
        <p:txBody>
          <a:bodyPr rtlCol="0">
            <a:normAutofit/>
          </a:bodyPr>
          <a:lstStyle/>
          <a:p>
            <a:pPr rtl="0"/>
            <a:r>
              <a:rPr lang="it-IT" sz="4000" dirty="0">
                <a:solidFill>
                  <a:schemeClr val="bg1"/>
                </a:solidFill>
              </a:rPr>
              <a:t>Dataset</a:t>
            </a:r>
          </a:p>
        </p:txBody>
      </p:sp>
      <p:sp>
        <p:nvSpPr>
          <p:cNvPr id="6" name="Segnaposto contenuto 9">
            <a:extLst>
              <a:ext uri="{FF2B5EF4-FFF2-40B4-BE49-F238E27FC236}">
                <a16:creationId xmlns:a16="http://schemas.microsoft.com/office/drawing/2014/main" id="{2354EA61-28B3-DBA4-75DC-2438285F1EEF}"/>
              </a:ext>
            </a:extLst>
          </p:cNvPr>
          <p:cNvSpPr txBox="1">
            <a:spLocks/>
          </p:cNvSpPr>
          <p:nvPr/>
        </p:nvSpPr>
        <p:spPr>
          <a:xfrm>
            <a:off x="550862" y="1524875"/>
            <a:ext cx="5953007" cy="4418051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The Dataset 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was</a:t>
            </a:r>
            <a:r>
              <a:rPr lang="it-IT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developed by Social Media Analytics Laboratory.</a:t>
            </a:r>
            <a:endParaRPr lang="it-IT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it-IT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It</a:t>
            </a:r>
            <a:r>
              <a:rPr lang="it-IT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c</a:t>
            </a:r>
            <a:r>
              <a:rPr lang="en-US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ontains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images extracted from satellite Synthetic Aperture Radar (SAR) data depicting oil spills and other relevant instances.</a:t>
            </a:r>
            <a:endParaRPr lang="it-IT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Images are split into training and test sets.</a:t>
            </a:r>
          </a:p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Each image can be associated with one or more classes based on what elements it represents.</a:t>
            </a:r>
          </a:p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Class values in the images are highly unbalanced</a:t>
            </a:r>
            <a:endParaRPr lang="it-IT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1549775-6CB4-F4FE-4801-CBE93A391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4213" y="3562832"/>
            <a:ext cx="4866924" cy="253080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DA529BD-9B7A-B44A-917A-5A10E05166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6583" y="549275"/>
            <a:ext cx="4864554" cy="2529568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02F1E09-BF29-7FFD-D907-B870296D2693}"/>
              </a:ext>
            </a:extLst>
          </p:cNvPr>
          <p:cNvSpPr txBox="1"/>
          <p:nvPr/>
        </p:nvSpPr>
        <p:spPr>
          <a:xfrm>
            <a:off x="8149583" y="3078843"/>
            <a:ext cx="21161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Example of Image with Oil Spill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594AE1F-1D76-05F4-ABE0-C7A255FD8361}"/>
              </a:ext>
            </a:extLst>
          </p:cNvPr>
          <p:cNvSpPr txBox="1"/>
          <p:nvPr/>
        </p:nvSpPr>
        <p:spPr>
          <a:xfrm>
            <a:off x="8037728" y="6093632"/>
            <a:ext cx="23398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Example of Image without Oil Spill</a:t>
            </a:r>
          </a:p>
        </p:txBody>
      </p:sp>
    </p:spTree>
    <p:extLst>
      <p:ext uri="{BB962C8B-B14F-4D97-AF65-F5344CB8AC3E}">
        <p14:creationId xmlns:p14="http://schemas.microsoft.com/office/powerpoint/2010/main" val="197869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magine 23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681A665-F60C-4C7E-F632-9F1B295115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13" name="Titolo 6">
            <a:extLst>
              <a:ext uri="{FF2B5EF4-FFF2-40B4-BE49-F238E27FC236}">
                <a16:creationId xmlns:a16="http://schemas.microsoft.com/office/drawing/2014/main" id="{C94A1749-901B-5166-B1FE-39D3D1E25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rtlCol="0"/>
          <a:lstStyle/>
          <a:p>
            <a:pPr rtl="0"/>
            <a:r>
              <a:rPr lang="it-IT" sz="4000" dirty="0">
                <a:solidFill>
                  <a:schemeClr val="bg1"/>
                </a:solidFill>
              </a:rPr>
              <a:t>Class Distribution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B1F13568-E4C0-38C8-EA99-6E8234B2E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771" y="1261429"/>
            <a:ext cx="7783460" cy="5241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5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23" name="Immagine 22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58FD06FB-4072-6B46-F0E5-F3FD63EA1B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491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6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E887FCA7-DD72-0F89-3379-76D614AB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975600"/>
          </a:xfrm>
        </p:spPr>
        <p:txBody>
          <a:bodyPr rtlCol="0">
            <a:normAutofit/>
          </a:bodyPr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Data Augmentation</a:t>
            </a:r>
          </a:p>
        </p:txBody>
      </p:sp>
      <p:sp>
        <p:nvSpPr>
          <p:cNvPr id="6" name="Segnaposto contenuto 9">
            <a:extLst>
              <a:ext uri="{FF2B5EF4-FFF2-40B4-BE49-F238E27FC236}">
                <a16:creationId xmlns:a16="http://schemas.microsoft.com/office/drawing/2014/main" id="{2354EA61-28B3-DBA4-75DC-2438285F1EEF}"/>
              </a:ext>
            </a:extLst>
          </p:cNvPr>
          <p:cNvSpPr txBox="1">
            <a:spLocks/>
          </p:cNvSpPr>
          <p:nvPr/>
        </p:nvSpPr>
        <p:spPr>
          <a:xfrm>
            <a:off x="543587" y="1524875"/>
            <a:ext cx="6174453" cy="4418051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Image augmentation is a technique of applying different transformations to original images which results in multiple transformed copies of the same image.</a:t>
            </a:r>
          </a:p>
          <a:p>
            <a:endParaRPr lang="en-US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en-US" b="1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ImageDataGenerator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, provided by </a:t>
            </a:r>
            <a:r>
              <a:rPr lang="en-US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Keras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, provides on-the-fly data augmentation.</a:t>
            </a:r>
          </a:p>
          <a:p>
            <a:endParaRPr lang="en-US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Three Generators, the first is used to train the model, the second to evaluate the model during the training and the third to compare the predictions with the real values.</a:t>
            </a:r>
            <a:endParaRPr lang="it-IT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9F6CDD0-4165-FBD6-E27C-A398789153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781" y="1629299"/>
            <a:ext cx="4735893" cy="3070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Keras ImageDataGenerator and Data Augmentation - PyImageSearch">
            <a:extLst>
              <a:ext uri="{FF2B5EF4-FFF2-40B4-BE49-F238E27FC236}">
                <a16:creationId xmlns:a16="http://schemas.microsoft.com/office/drawing/2014/main" id="{5C6B936F-8CFA-BB55-F934-28D49AF4B0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16" r="49728"/>
          <a:stretch/>
        </p:blipFill>
        <p:spPr bwMode="auto">
          <a:xfrm>
            <a:off x="8052806" y="4978002"/>
            <a:ext cx="2453464" cy="803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9875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7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E887FCA7-DD72-0F89-3379-76D614AB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975600"/>
          </a:xfrm>
        </p:spPr>
        <p:txBody>
          <a:bodyPr rtlCol="0">
            <a:normAutofit/>
          </a:bodyPr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2D Convolutional Neural Network</a:t>
            </a:r>
          </a:p>
        </p:txBody>
      </p:sp>
      <p:sp>
        <p:nvSpPr>
          <p:cNvPr id="6" name="Segnaposto contenuto 9">
            <a:extLst>
              <a:ext uri="{FF2B5EF4-FFF2-40B4-BE49-F238E27FC236}">
                <a16:creationId xmlns:a16="http://schemas.microsoft.com/office/drawing/2014/main" id="{2354EA61-28B3-DBA4-75DC-2438285F1EEF}"/>
              </a:ext>
            </a:extLst>
          </p:cNvPr>
          <p:cNvSpPr txBox="1">
            <a:spLocks/>
          </p:cNvSpPr>
          <p:nvPr/>
        </p:nvSpPr>
        <p:spPr>
          <a:xfrm>
            <a:off x="547688" y="1528772"/>
            <a:ext cx="6422527" cy="4418051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This model employs a mathematical operation called </a:t>
            </a:r>
            <a:r>
              <a:rPr lang="en-US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Convolution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, extremely fast in computation.</a:t>
            </a:r>
          </a:p>
          <a:p>
            <a:endParaRPr lang="en-US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it-IT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Sequential model of </a:t>
            </a:r>
            <a:r>
              <a:rPr lang="en-US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Keras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.</a:t>
            </a:r>
          </a:p>
          <a:p>
            <a:endParaRPr lang="en-US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Composed by 4 Convolutional layers, 2 deeply connected neural network layers and 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  <a:latin typeface="Gill Sans Nova" panose="020B0602020104020203" pitchFamily="34" charset="0"/>
              </a:rPr>
              <a:t>1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final output layer.</a:t>
            </a:r>
          </a:p>
          <a:p>
            <a:endParaRPr lang="en-US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endParaRPr lang="it-IT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004CD3A0-246E-BC75-EE79-A251E678E72C}"/>
              </a:ext>
            </a:extLst>
          </p:cNvPr>
          <p:cNvGrpSpPr/>
          <p:nvPr/>
        </p:nvGrpSpPr>
        <p:grpSpPr>
          <a:xfrm>
            <a:off x="7839076" y="1474237"/>
            <a:ext cx="3744862" cy="4728528"/>
            <a:chOff x="3205010" y="897245"/>
            <a:chExt cx="3834882" cy="4857750"/>
          </a:xfrm>
        </p:grpSpPr>
        <p:grpSp>
          <p:nvGrpSpPr>
            <p:cNvPr id="4" name="Gruppo 3">
              <a:extLst>
                <a:ext uri="{FF2B5EF4-FFF2-40B4-BE49-F238E27FC236}">
                  <a16:creationId xmlns:a16="http://schemas.microsoft.com/office/drawing/2014/main" id="{F53110E5-FC8B-142E-503C-1B5A65D6A1AF}"/>
                </a:ext>
              </a:extLst>
            </p:cNvPr>
            <p:cNvGrpSpPr/>
            <p:nvPr/>
          </p:nvGrpSpPr>
          <p:grpSpPr>
            <a:xfrm>
              <a:off x="3205010" y="897245"/>
              <a:ext cx="3834882" cy="4857750"/>
              <a:chOff x="3191069" y="1000125"/>
              <a:chExt cx="3834882" cy="4857750"/>
            </a:xfrm>
          </p:grpSpPr>
          <p:pic>
            <p:nvPicPr>
              <p:cNvPr id="2050" name="Picture 2">
                <a:extLst>
                  <a:ext uri="{FF2B5EF4-FFF2-40B4-BE49-F238E27FC236}">
                    <a16:creationId xmlns:a16="http://schemas.microsoft.com/office/drawing/2014/main" id="{688C026A-EDE2-9446-9318-83837737593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431" r="36053"/>
              <a:stretch/>
            </p:blipFill>
            <p:spPr bwMode="auto">
              <a:xfrm>
                <a:off x="3191069" y="1000125"/>
                <a:ext cx="3834882" cy="48577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Rettangolo 1">
                <a:extLst>
                  <a:ext uri="{FF2B5EF4-FFF2-40B4-BE49-F238E27FC236}">
                    <a16:creationId xmlns:a16="http://schemas.microsoft.com/office/drawing/2014/main" id="{D6E37A3F-F385-3C0B-B276-7EABD296B9E0}"/>
                  </a:ext>
                </a:extLst>
              </p:cNvPr>
              <p:cNvSpPr/>
              <p:nvPr/>
            </p:nvSpPr>
            <p:spPr>
              <a:xfrm>
                <a:off x="4867275" y="1333500"/>
                <a:ext cx="757238" cy="471488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7A7ECD4F-FF1F-5CC1-4269-9501158C1FC7}"/>
                </a:ext>
              </a:extLst>
            </p:cNvPr>
            <p:cNvSpPr txBox="1"/>
            <p:nvPr/>
          </p:nvSpPr>
          <p:spPr>
            <a:xfrm rot="19975793">
              <a:off x="4563563" y="1076443"/>
              <a:ext cx="1298753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isometricBottomDown"/>
                <a:lightRig rig="threePt" dir="t"/>
              </a:scene3d>
            </a:bodyPr>
            <a:lstStyle/>
            <a:p>
              <a:r>
                <a:rPr lang="en-US" sz="3600" i="1" dirty="0">
                  <a:solidFill>
                    <a:schemeClr val="tx1">
                      <a:lumMod val="65000"/>
                    </a:schemeClr>
                  </a:solidFill>
                  <a:latin typeface="Bodoni Bk BT" panose="02070603070706020303" pitchFamily="18" charset="0"/>
                </a:rPr>
                <a:t>Image</a:t>
              </a:r>
            </a:p>
          </p:txBody>
        </p:sp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F787893F-264E-5AC5-DDE8-88F14EFA78C5}"/>
                </a:ext>
              </a:extLst>
            </p:cNvPr>
            <p:cNvSpPr/>
            <p:nvPr/>
          </p:nvSpPr>
          <p:spPr>
            <a:xfrm>
              <a:off x="6827520" y="1865726"/>
              <a:ext cx="212372" cy="322443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8270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8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E887FCA7-DD72-0F89-3379-76D614AB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975600"/>
          </a:xfrm>
        </p:spPr>
        <p:txBody>
          <a:bodyPr rtlCol="0">
            <a:normAutofit/>
          </a:bodyPr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Evaluation Metrics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egnaposto contenuto 9">
                <a:extLst>
                  <a:ext uri="{FF2B5EF4-FFF2-40B4-BE49-F238E27FC236}">
                    <a16:creationId xmlns:a16="http://schemas.microsoft.com/office/drawing/2014/main" id="{2354EA61-28B3-DBA4-75DC-2438285F1EE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5300" y="1524875"/>
                <a:ext cx="11104825" cy="4418051"/>
              </a:xfrm>
              <a:prstGeom prst="rect">
                <a:avLst/>
              </a:prstGeom>
            </p:spPr>
            <p:txBody>
              <a:bodyPr rtlCol="0"/>
              <a:lstStyle>
                <a:lvl1pPr marL="228600" indent="-228600" algn="l" defTabSz="914400" rtl="0" eaLnBrk="1" latinLnBrk="0" hangingPunct="1">
                  <a:lnSpc>
                    <a:spcPct val="110000"/>
                  </a:lnSpc>
                  <a:spcBef>
                    <a:spcPts val="1000"/>
                  </a:spcBef>
                  <a:spcAft>
                    <a:spcPts val="80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>
                        <a:alpha val="60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10000"/>
                  </a:lnSpc>
                  <a:spcBef>
                    <a:spcPts val="500"/>
                  </a:spcBef>
                  <a:spcAft>
                    <a:spcPts val="800"/>
                  </a:spcAft>
                  <a:buFont typeface="Arial" panose="020B0604020202020204" pitchFamily="34" charset="0"/>
                  <a:buChar char="•"/>
                  <a:defRPr sz="1400" kern="1200">
                    <a:solidFill>
                      <a:schemeClr val="tx1">
                        <a:alpha val="60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10000"/>
                  </a:lnSpc>
                  <a:spcBef>
                    <a:spcPts val="500"/>
                  </a:spcBef>
                  <a:spcAft>
                    <a:spcPts val="800"/>
                  </a:spcAft>
                  <a:buFont typeface="Arial" panose="020B0604020202020204" pitchFamily="34" charset="0"/>
                  <a:buChar char="•"/>
                  <a:defRPr sz="1400" kern="1200">
                    <a:solidFill>
                      <a:schemeClr val="tx1">
                        <a:alpha val="60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10000"/>
                  </a:lnSpc>
                  <a:spcBef>
                    <a:spcPts val="500"/>
                  </a:spcBef>
                  <a:spcAft>
                    <a:spcPts val="800"/>
                  </a:spcAft>
                  <a:buFont typeface="Arial" panose="020B0604020202020204" pitchFamily="34" charset="0"/>
                  <a:buChar char="•"/>
                  <a:defRPr sz="1400" kern="1200">
                    <a:solidFill>
                      <a:schemeClr val="tx1">
                        <a:alpha val="60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10000"/>
                  </a:lnSpc>
                  <a:spcBef>
                    <a:spcPts val="500"/>
                  </a:spcBef>
                  <a:spcAft>
                    <a:spcPts val="800"/>
                  </a:spcAft>
                  <a:buFont typeface="Arial" panose="020B0604020202020204" pitchFamily="34" charset="0"/>
                  <a:buChar char="•"/>
                  <a:defRPr sz="1400" kern="1200">
                    <a:solidFill>
                      <a:schemeClr val="tx1">
                        <a:alpha val="60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Accuracy alone does not provide the full picture of the model's predictive ability.</a:t>
                </a:r>
                <a:r>
                  <a:rPr lang="it-IT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 </a:t>
                </a:r>
              </a:p>
              <a:p>
                <a:endParaRPr lang="en-US" dirty="0">
                  <a:solidFill>
                    <a:schemeClr val="bg1">
                      <a:lumMod val="85000"/>
                      <a:lumOff val="15000"/>
                    </a:schemeClr>
                  </a:solidFill>
                </a:endParaRPr>
              </a:p>
              <a:p>
                <a:r>
                  <a:rPr lang="en-US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Three Evaluation Metrics:</a:t>
                </a:r>
              </a:p>
              <a:p>
                <a:pPr lvl="1"/>
                <a:r>
                  <a:rPr lang="en-US" sz="1700" b="1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Precision</a:t>
                </a:r>
                <a:r>
                  <a:rPr lang="en-US" sz="17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,</a:t>
                </a:r>
                <a:r>
                  <a:rPr lang="en-US" sz="1700" b="1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 </a:t>
                </a:r>
                <a:r>
                  <a:rPr lang="en-US" sz="17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calculated as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70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</m:num>
                      <m:den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𝑇𝐹</m:t>
                        </m:r>
                      </m:den>
                    </m:f>
                    <m:r>
                      <a:rPr lang="it-IT" sz="1700" b="0" i="1" smtClean="0">
                        <a:solidFill>
                          <a:schemeClr val="bg1">
                            <a:lumMod val="85000"/>
                            <a:lumOff val="15000"/>
                          </a:schemeClr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1700" dirty="0">
                  <a:solidFill>
                    <a:schemeClr val="bg1">
                      <a:lumMod val="85000"/>
                      <a:lumOff val="15000"/>
                    </a:schemeClr>
                  </a:solidFill>
                </a:endParaRPr>
              </a:p>
              <a:p>
                <a:pPr lvl="1"/>
                <a:r>
                  <a:rPr lang="en-US" sz="1700" b="1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Recall</a:t>
                </a:r>
                <a:r>
                  <a:rPr lang="en-US" sz="17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, calculated as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70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</m:num>
                      <m:den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𝐹𝑁</m:t>
                        </m:r>
                      </m:den>
                    </m:f>
                    <m:r>
                      <a:rPr lang="it-IT" sz="1700" b="0" i="1" smtClean="0">
                        <a:solidFill>
                          <a:schemeClr val="bg1">
                            <a:lumMod val="85000"/>
                            <a:lumOff val="15000"/>
                          </a:schemeClr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it-IT" sz="1700" b="0" dirty="0">
                  <a:solidFill>
                    <a:schemeClr val="bg1">
                      <a:lumMod val="85000"/>
                      <a:lumOff val="15000"/>
                    </a:schemeClr>
                  </a:solidFill>
                </a:endParaRPr>
              </a:p>
              <a:p>
                <a:pPr lvl="1"/>
                <a:r>
                  <a:rPr lang="en-US" sz="1700" b="1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F</a:t>
                </a:r>
                <a:r>
                  <a:rPr lang="en-US" sz="1700" b="1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Gill Sans Nova" panose="020B0602020104020203" pitchFamily="34" charset="0"/>
                  </a:rPr>
                  <a:t>1</a:t>
                </a:r>
                <a:r>
                  <a:rPr lang="en-US" sz="1700" b="1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-Score</a:t>
                </a:r>
                <a:r>
                  <a:rPr lang="en-US" sz="17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, calculated as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70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2∗</m:t>
                        </m:r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𝑅𝑒𝑐𝑎𝑙𝑙</m:t>
                        </m:r>
                      </m:num>
                      <m:den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it-IT" sz="1700" b="0" i="1" smtClean="0">
                            <a:solidFill>
                              <a:schemeClr val="bg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𝑅𝑒𝑐𝑎𝑙𝑙</m:t>
                        </m:r>
                      </m:den>
                    </m:f>
                  </m:oMath>
                </a14:m>
                <a:r>
                  <a:rPr lang="en-US" sz="17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</a:rPr>
                  <a:t>.</a:t>
                </a:r>
              </a:p>
              <a:p>
                <a:endParaRPr lang="it-IT" dirty="0">
                  <a:solidFill>
                    <a:schemeClr val="bg1">
                      <a:lumMod val="85000"/>
                      <a:lumOff val="1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6" name="Segnaposto contenuto 9">
                <a:extLst>
                  <a:ext uri="{FF2B5EF4-FFF2-40B4-BE49-F238E27FC236}">
                    <a16:creationId xmlns:a16="http://schemas.microsoft.com/office/drawing/2014/main" id="{2354EA61-28B3-DBA4-75DC-2438285F1E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300" y="1524875"/>
                <a:ext cx="11104825" cy="4418051"/>
              </a:xfrm>
              <a:prstGeom prst="rect">
                <a:avLst/>
              </a:prstGeom>
              <a:blipFill>
                <a:blip r:embed="rId4"/>
                <a:stretch>
                  <a:fillRect l="-494" t="-5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74" name="Picture 2" descr="Performance Metrics: Confusion matrix, Precision, Recall, and F1 Score | by  Vaibhav Jayaswal | Towards Data Science">
            <a:extLst>
              <a:ext uri="{FF2B5EF4-FFF2-40B4-BE49-F238E27FC236}">
                <a16:creationId xmlns:a16="http://schemas.microsoft.com/office/drawing/2014/main" id="{276A6BB7-AEFF-7FAA-9110-9D1DA4A35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097" y="3048000"/>
            <a:ext cx="4912577" cy="27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ttangolo 10">
            <a:extLst>
              <a:ext uri="{FF2B5EF4-FFF2-40B4-BE49-F238E27FC236}">
                <a16:creationId xmlns:a16="http://schemas.microsoft.com/office/drawing/2014/main" id="{14843199-D71D-728C-64EF-55C0EDB92D02}"/>
              </a:ext>
            </a:extLst>
          </p:cNvPr>
          <p:cNvSpPr/>
          <p:nvPr/>
        </p:nvSpPr>
        <p:spPr>
          <a:xfrm>
            <a:off x="11580019" y="5798344"/>
            <a:ext cx="116681" cy="939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65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2D567947-3A4D-2E20-4573-1110A242B7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9645" b="23833"/>
          <a:stretch/>
        </p:blipFill>
        <p:spPr>
          <a:xfrm>
            <a:off x="0" y="6577621"/>
            <a:ext cx="12192000" cy="278762"/>
          </a:xfrm>
          <a:prstGeom prst="rect">
            <a:avLst/>
          </a:prstGeom>
        </p:spPr>
      </p:pic>
      <p:sp>
        <p:nvSpPr>
          <p:cNvPr id="22" name="Segnaposto numero diapositiva 5">
            <a:extLst>
              <a:ext uri="{FF2B5EF4-FFF2-40B4-BE49-F238E27FC236}">
                <a16:creationId xmlns:a16="http://schemas.microsoft.com/office/drawing/2014/main" id="{05A350F5-7B35-4245-3E31-9DA03E474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0400" y="6642000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>
                <a:solidFill>
                  <a:schemeClr val="tx1">
                    <a:alpha val="80000"/>
                  </a:schemeClr>
                </a:solidFill>
              </a:rPr>
              <a:pPr rtl="0"/>
              <a:t>9</a:t>
            </a:fld>
            <a:endParaRPr lang="it-IT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9" name="Immagine 8" descr="Immagine che contiene oggetto da esterni&#10;&#10;Descrizione generata automaticamente">
            <a:extLst>
              <a:ext uri="{FF2B5EF4-FFF2-40B4-BE49-F238E27FC236}">
                <a16:creationId xmlns:a16="http://schemas.microsoft.com/office/drawing/2014/main" id="{3FFB507B-1181-2232-7872-0B20D3C1D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122" b="30356"/>
          <a:stretch/>
        </p:blipFill>
        <p:spPr>
          <a:xfrm>
            <a:off x="0" y="0"/>
            <a:ext cx="12192000" cy="278762"/>
          </a:xfrm>
          <a:prstGeom prst="rect">
            <a:avLst/>
          </a:prstGeom>
        </p:spPr>
      </p:pic>
      <p:sp>
        <p:nvSpPr>
          <p:cNvPr id="5" name="Titolo 6">
            <a:extLst>
              <a:ext uri="{FF2B5EF4-FFF2-40B4-BE49-F238E27FC236}">
                <a16:creationId xmlns:a16="http://schemas.microsoft.com/office/drawing/2014/main" id="{E887FCA7-DD72-0F89-3379-76D614AB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975600"/>
          </a:xfrm>
        </p:spPr>
        <p:txBody>
          <a:bodyPr rtlCol="0">
            <a:normAutofit/>
          </a:bodyPr>
          <a:lstStyle/>
          <a:p>
            <a:pPr rtl="0"/>
            <a:r>
              <a:rPr lang="en-US" sz="4000" dirty="0">
                <a:solidFill>
                  <a:schemeClr val="bg1"/>
                </a:solidFill>
              </a:rPr>
              <a:t>CNN Model Evaluation</a:t>
            </a:r>
          </a:p>
        </p:txBody>
      </p:sp>
      <p:sp>
        <p:nvSpPr>
          <p:cNvPr id="6" name="Segnaposto contenuto 9">
            <a:extLst>
              <a:ext uri="{FF2B5EF4-FFF2-40B4-BE49-F238E27FC236}">
                <a16:creationId xmlns:a16="http://schemas.microsoft.com/office/drawing/2014/main" id="{2354EA61-28B3-DBA4-75DC-2438285F1EEF}"/>
              </a:ext>
            </a:extLst>
          </p:cNvPr>
          <p:cNvSpPr txBox="1">
            <a:spLocks/>
          </p:cNvSpPr>
          <p:nvPr/>
        </p:nvSpPr>
        <p:spPr>
          <a:xfrm>
            <a:off x="779462" y="3830346"/>
            <a:ext cx="10863212" cy="2478380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The model is not particularly good at predicting all the classes to which each image belongs.</a:t>
            </a:r>
          </a:p>
          <a:p>
            <a:endParaRPr lang="en-US" dirty="0">
              <a:solidFill>
                <a:schemeClr val="bg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However, being the focus of the project on the '</a:t>
            </a:r>
            <a:r>
              <a:rPr lang="en-US" i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Oil Spill</a:t>
            </a:r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’ class, the particularly low values for the other classes are not a big problem. </a:t>
            </a:r>
            <a:endParaRPr lang="it-IT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F11912AF-9571-4118-40F3-7292EADF7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7818" y="1524875"/>
            <a:ext cx="62865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3572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5058.tgt.Office_50301109_TF33713516_Win32_OJ112196127.potx" id="{46519ADD-CA2C-4FEA-8766-15A0FE58BEAA}" vid="{0CA712DC-5E0E-4D6D-B971-1A075692B59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Schema Mobile 3D</Template>
  <TotalTime>0</TotalTime>
  <Words>783</Words>
  <Application>Microsoft Office PowerPoint</Application>
  <PresentationFormat>Widescreen</PresentationFormat>
  <Paragraphs>131</Paragraphs>
  <Slides>18</Slides>
  <Notes>18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7" baseType="lpstr">
      <vt:lpstr>Arial</vt:lpstr>
      <vt:lpstr>Bodoni Bk BT</vt:lpstr>
      <vt:lpstr>Calibri</vt:lpstr>
      <vt:lpstr>Cambria Math</vt:lpstr>
      <vt:lpstr>Gill Sans MT</vt:lpstr>
      <vt:lpstr>Gill Sans Nova</vt:lpstr>
      <vt:lpstr>Symbol</vt:lpstr>
      <vt:lpstr>Walbaum Display</vt:lpstr>
      <vt:lpstr>3DFloatVTI</vt:lpstr>
      <vt:lpstr>MACHINE LEARNING TECHNIQUES FOR OIL SPILL DETECTION</vt:lpstr>
      <vt:lpstr>Introduction</vt:lpstr>
      <vt:lpstr>Project Phases</vt:lpstr>
      <vt:lpstr>Dataset</vt:lpstr>
      <vt:lpstr>Class Distribution</vt:lpstr>
      <vt:lpstr>Data Augmentation</vt:lpstr>
      <vt:lpstr>2D Convolutional Neural Network</vt:lpstr>
      <vt:lpstr>Evaluation Metrics</vt:lpstr>
      <vt:lpstr>CNN Model Evaluation</vt:lpstr>
      <vt:lpstr>CNN Model’s Confusion Matrices</vt:lpstr>
      <vt:lpstr>Test with Noise </vt:lpstr>
      <vt:lpstr>Test with Noise </vt:lpstr>
      <vt:lpstr>Transfer Learning Model</vt:lpstr>
      <vt:lpstr>T.L. Model Evaluation</vt:lpstr>
      <vt:lpstr>T.L. Model’s Confusion Matrices</vt:lpstr>
      <vt:lpstr>Test with Noise </vt:lpstr>
      <vt:lpstr>Test with Noise 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TECHNIQUES FOR OIL SPILL DETECTION</dc:title>
  <dc:creator>Manuel Gabrielli - manuel.gabrielli@studio.unibo.it</dc:creator>
  <cp:lastModifiedBy>Manuel Gabrielli - manuel.gabrielli@studio.unibo.it</cp:lastModifiedBy>
  <cp:revision>44</cp:revision>
  <dcterms:created xsi:type="dcterms:W3CDTF">2022-06-25T15:00:33Z</dcterms:created>
  <dcterms:modified xsi:type="dcterms:W3CDTF">2022-06-27T16:27:29Z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